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87" r:id="rId3"/>
    <p:sldId id="321" r:id="rId4"/>
    <p:sldId id="292" r:id="rId5"/>
    <p:sldId id="289" r:id="rId6"/>
    <p:sldId id="297" r:id="rId7"/>
    <p:sldId id="311" r:id="rId8"/>
    <p:sldId id="308" r:id="rId9"/>
    <p:sldId id="296" r:id="rId10"/>
    <p:sldId id="290" r:id="rId11"/>
    <p:sldId id="294" r:id="rId12"/>
    <p:sldId id="306" r:id="rId13"/>
    <p:sldId id="318" r:id="rId14"/>
    <p:sldId id="319" r:id="rId15"/>
    <p:sldId id="320" r:id="rId16"/>
    <p:sldId id="307" r:id="rId17"/>
    <p:sldId id="316" r:id="rId18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4A3"/>
    <a:srgbClr val="D5D5D5"/>
    <a:srgbClr val="233149"/>
    <a:srgbClr val="1F4C4D"/>
    <a:srgbClr val="E8E8E8"/>
    <a:srgbClr val="F2F2F2"/>
    <a:srgbClr val="C7C7C7"/>
    <a:srgbClr val="43C7C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2" autoAdjust="0"/>
    <p:restoredTop sz="95460" autoAdjust="0"/>
  </p:normalViewPr>
  <p:slideViewPr>
    <p:cSldViewPr snapToGrid="0">
      <p:cViewPr varScale="1">
        <p:scale>
          <a:sx n="100" d="100"/>
          <a:sy n="100" d="100"/>
        </p:scale>
        <p:origin x="492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F3EF5EF-C183-428B-80C9-8F2B957BC91E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92D6AB0-0FA5-430A-BCC2-23081630493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更多精彩作品请移步演界官方网站：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sunny_heima.yanj.cn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5B4B78-E002-4AC6-A2ED-F1DF018D23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2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46956E-9E02-4534-9663-F9C25E0C514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62CF91-6D34-4D4F-8CE5-D4A0A4B68714}" type="slidenum">
              <a:rPr lang="zh-CN" altLang="en-US" sz="1200" smtClean="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27100" y="1066800"/>
            <a:ext cx="3048000" cy="28829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348D7349-070A-4E19-80EA-7B230E0E17FB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C97C92D1-5584-4434-AC6F-1A0276F9EC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6F08C8AF-B2FD-4039-AB05-6C0BA0F4FD4E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7ED57256-5415-40C2-8041-45C3C06E4E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131A0EE4-B2B4-4030-A5A0-82DC478FBD58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099A4A58-4ABF-4966-A22B-3DFF79468A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237920" y="196230"/>
            <a:ext cx="230076" cy="290200"/>
            <a:chOff x="4481513" y="4638676"/>
            <a:chExt cx="290512" cy="366711"/>
          </a:xfrm>
          <a:solidFill>
            <a:schemeClr val="bg1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4598988" y="4784725"/>
              <a:ext cx="46038" cy="23812"/>
            </a:xfrm>
            <a:custGeom>
              <a:avLst/>
              <a:gdLst>
                <a:gd name="T0" fmla="*/ 0 w 29"/>
                <a:gd name="T1" fmla="*/ 13 h 15"/>
                <a:gd name="T2" fmla="*/ 18 w 29"/>
                <a:gd name="T3" fmla="*/ 15 h 15"/>
                <a:gd name="T4" fmla="*/ 29 w 29"/>
                <a:gd name="T5" fmla="*/ 1 h 15"/>
                <a:gd name="T6" fmla="*/ 14 w 29"/>
                <a:gd name="T7" fmla="*/ 0 h 15"/>
                <a:gd name="T8" fmla="*/ 0 w 2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0" y="13"/>
                  </a:moveTo>
                  <a:lnTo>
                    <a:pt x="18" y="15"/>
                  </a:lnTo>
                  <a:lnTo>
                    <a:pt x="29" y="1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4562475" y="4962525"/>
              <a:ext cx="50800" cy="42862"/>
            </a:xfrm>
            <a:custGeom>
              <a:avLst/>
              <a:gdLst>
                <a:gd name="T0" fmla="*/ 6 w 32"/>
                <a:gd name="T1" fmla="*/ 0 h 27"/>
                <a:gd name="T2" fmla="*/ 0 w 32"/>
                <a:gd name="T3" fmla="*/ 27 h 27"/>
                <a:gd name="T4" fmla="*/ 32 w 32"/>
                <a:gd name="T5" fmla="*/ 0 h 27"/>
                <a:gd name="T6" fmla="*/ 6 w 3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7">
                  <a:moveTo>
                    <a:pt x="6" y="0"/>
                  </a:moveTo>
                  <a:lnTo>
                    <a:pt x="0" y="27"/>
                  </a:lnTo>
                  <a:lnTo>
                    <a:pt x="3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4591050" y="4962525"/>
              <a:ext cx="107950" cy="38100"/>
            </a:xfrm>
            <a:custGeom>
              <a:avLst/>
              <a:gdLst>
                <a:gd name="T0" fmla="*/ 58 w 68"/>
                <a:gd name="T1" fmla="*/ 0 h 24"/>
                <a:gd name="T2" fmla="*/ 31 w 68"/>
                <a:gd name="T3" fmla="*/ 0 h 24"/>
                <a:gd name="T4" fmla="*/ 0 w 68"/>
                <a:gd name="T5" fmla="*/ 24 h 24"/>
                <a:gd name="T6" fmla="*/ 68 w 68"/>
                <a:gd name="T7" fmla="*/ 24 h 24"/>
                <a:gd name="T8" fmla="*/ 47 w 68"/>
                <a:gd name="T9" fmla="*/ 11 h 24"/>
                <a:gd name="T10" fmla="*/ 58 w 6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4">
                  <a:moveTo>
                    <a:pt x="58" y="0"/>
                  </a:moveTo>
                  <a:lnTo>
                    <a:pt x="31" y="0"/>
                  </a:lnTo>
                  <a:lnTo>
                    <a:pt x="0" y="24"/>
                  </a:lnTo>
                  <a:lnTo>
                    <a:pt x="68" y="24"/>
                  </a:lnTo>
                  <a:lnTo>
                    <a:pt x="47" y="11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4491038" y="4638676"/>
              <a:ext cx="263525" cy="258762"/>
            </a:xfrm>
            <a:custGeom>
              <a:avLst/>
              <a:gdLst>
                <a:gd name="T0" fmla="*/ 123 w 166"/>
                <a:gd name="T1" fmla="*/ 77 h 163"/>
                <a:gd name="T2" fmla="*/ 123 w 166"/>
                <a:gd name="T3" fmla="*/ 57 h 163"/>
                <a:gd name="T4" fmla="*/ 117 w 166"/>
                <a:gd name="T5" fmla="*/ 64 h 163"/>
                <a:gd name="T6" fmla="*/ 117 w 166"/>
                <a:gd name="T7" fmla="*/ 43 h 163"/>
                <a:gd name="T8" fmla="*/ 109 w 166"/>
                <a:gd name="T9" fmla="*/ 53 h 163"/>
                <a:gd name="T10" fmla="*/ 109 w 166"/>
                <a:gd name="T11" fmla="*/ 30 h 163"/>
                <a:gd name="T12" fmla="*/ 101 w 166"/>
                <a:gd name="T13" fmla="*/ 44 h 163"/>
                <a:gd name="T14" fmla="*/ 77 w 166"/>
                <a:gd name="T15" fmla="*/ 10 h 163"/>
                <a:gd name="T16" fmla="*/ 76 w 166"/>
                <a:gd name="T17" fmla="*/ 62 h 163"/>
                <a:gd name="T18" fmla="*/ 75 w 166"/>
                <a:gd name="T19" fmla="*/ 62 h 163"/>
                <a:gd name="T20" fmla="*/ 6 w 166"/>
                <a:gd name="T21" fmla="*/ 0 h 163"/>
                <a:gd name="T22" fmla="*/ 59 w 166"/>
                <a:gd name="T23" fmla="*/ 76 h 163"/>
                <a:gd name="T24" fmla="*/ 0 w 166"/>
                <a:gd name="T25" fmla="*/ 125 h 163"/>
                <a:gd name="T26" fmla="*/ 37 w 166"/>
                <a:gd name="T27" fmla="*/ 163 h 163"/>
                <a:gd name="T28" fmla="*/ 65 w 166"/>
                <a:gd name="T29" fmla="*/ 144 h 163"/>
                <a:gd name="T30" fmla="*/ 62 w 166"/>
                <a:gd name="T31" fmla="*/ 153 h 163"/>
                <a:gd name="T32" fmla="*/ 72 w 166"/>
                <a:gd name="T33" fmla="*/ 153 h 163"/>
                <a:gd name="T34" fmla="*/ 75 w 166"/>
                <a:gd name="T35" fmla="*/ 143 h 163"/>
                <a:gd name="T36" fmla="*/ 109 w 166"/>
                <a:gd name="T37" fmla="*/ 126 h 163"/>
                <a:gd name="T38" fmla="*/ 102 w 166"/>
                <a:gd name="T39" fmla="*/ 116 h 163"/>
                <a:gd name="T40" fmla="*/ 80 w 166"/>
                <a:gd name="T41" fmla="*/ 131 h 163"/>
                <a:gd name="T42" fmla="*/ 61 w 166"/>
                <a:gd name="T43" fmla="*/ 129 h 163"/>
                <a:gd name="T44" fmla="*/ 35 w 166"/>
                <a:gd name="T45" fmla="*/ 148 h 163"/>
                <a:gd name="T46" fmla="*/ 17 w 166"/>
                <a:gd name="T47" fmla="*/ 126 h 163"/>
                <a:gd name="T48" fmla="*/ 89 w 166"/>
                <a:gd name="T49" fmla="*/ 72 h 163"/>
                <a:gd name="T50" fmla="*/ 89 w 166"/>
                <a:gd name="T51" fmla="*/ 46 h 163"/>
                <a:gd name="T52" fmla="*/ 147 w 166"/>
                <a:gd name="T53" fmla="*/ 133 h 163"/>
                <a:gd name="T54" fmla="*/ 116 w 166"/>
                <a:gd name="T55" fmla="*/ 156 h 163"/>
                <a:gd name="T56" fmla="*/ 136 w 166"/>
                <a:gd name="T57" fmla="*/ 156 h 163"/>
                <a:gd name="T58" fmla="*/ 166 w 166"/>
                <a:gd name="T59" fmla="*/ 132 h 163"/>
                <a:gd name="T60" fmla="*/ 123 w 166"/>
                <a:gd name="T61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" h="163">
                  <a:moveTo>
                    <a:pt x="123" y="77"/>
                  </a:moveTo>
                  <a:lnTo>
                    <a:pt x="123" y="57"/>
                  </a:lnTo>
                  <a:lnTo>
                    <a:pt x="117" y="64"/>
                  </a:lnTo>
                  <a:lnTo>
                    <a:pt x="117" y="43"/>
                  </a:lnTo>
                  <a:lnTo>
                    <a:pt x="109" y="53"/>
                  </a:lnTo>
                  <a:lnTo>
                    <a:pt x="109" y="30"/>
                  </a:lnTo>
                  <a:lnTo>
                    <a:pt x="101" y="44"/>
                  </a:lnTo>
                  <a:lnTo>
                    <a:pt x="77" y="10"/>
                  </a:lnTo>
                  <a:lnTo>
                    <a:pt x="76" y="62"/>
                  </a:lnTo>
                  <a:lnTo>
                    <a:pt x="75" y="62"/>
                  </a:lnTo>
                  <a:lnTo>
                    <a:pt x="6" y="0"/>
                  </a:lnTo>
                  <a:lnTo>
                    <a:pt x="59" y="76"/>
                  </a:lnTo>
                  <a:lnTo>
                    <a:pt x="0" y="125"/>
                  </a:lnTo>
                  <a:lnTo>
                    <a:pt x="37" y="163"/>
                  </a:lnTo>
                  <a:lnTo>
                    <a:pt x="65" y="144"/>
                  </a:lnTo>
                  <a:lnTo>
                    <a:pt x="62" y="153"/>
                  </a:lnTo>
                  <a:lnTo>
                    <a:pt x="72" y="153"/>
                  </a:lnTo>
                  <a:lnTo>
                    <a:pt x="75" y="143"/>
                  </a:lnTo>
                  <a:lnTo>
                    <a:pt x="109" y="126"/>
                  </a:lnTo>
                  <a:lnTo>
                    <a:pt x="102" y="116"/>
                  </a:lnTo>
                  <a:lnTo>
                    <a:pt x="80" y="131"/>
                  </a:lnTo>
                  <a:lnTo>
                    <a:pt x="61" y="129"/>
                  </a:lnTo>
                  <a:lnTo>
                    <a:pt x="35" y="148"/>
                  </a:lnTo>
                  <a:lnTo>
                    <a:pt x="17" y="126"/>
                  </a:lnTo>
                  <a:lnTo>
                    <a:pt x="89" y="72"/>
                  </a:lnTo>
                  <a:lnTo>
                    <a:pt x="89" y="46"/>
                  </a:lnTo>
                  <a:lnTo>
                    <a:pt x="147" y="133"/>
                  </a:lnTo>
                  <a:lnTo>
                    <a:pt x="116" y="15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2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54977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4564063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578350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459422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4484688" y="4903788"/>
              <a:ext cx="58738" cy="38100"/>
            </a:xfrm>
            <a:custGeom>
              <a:avLst/>
              <a:gdLst>
                <a:gd name="T0" fmla="*/ 60 w 60"/>
                <a:gd name="T1" fmla="*/ 34 h 39"/>
                <a:gd name="T2" fmla="*/ 36 w 60"/>
                <a:gd name="T3" fmla="*/ 34 h 39"/>
                <a:gd name="T4" fmla="*/ 36 w 60"/>
                <a:gd name="T5" fmla="*/ 29 h 39"/>
                <a:gd name="T6" fmla="*/ 60 w 60"/>
                <a:gd name="T7" fmla="*/ 29 h 39"/>
                <a:gd name="T8" fmla="*/ 60 w 60"/>
                <a:gd name="T9" fmla="*/ 23 h 39"/>
                <a:gd name="T10" fmla="*/ 36 w 60"/>
                <a:gd name="T11" fmla="*/ 23 h 39"/>
                <a:gd name="T12" fmla="*/ 36 w 60"/>
                <a:gd name="T13" fmla="*/ 21 h 39"/>
                <a:gd name="T14" fmla="*/ 55 w 60"/>
                <a:gd name="T15" fmla="*/ 21 h 39"/>
                <a:gd name="T16" fmla="*/ 60 w 60"/>
                <a:gd name="T17" fmla="*/ 16 h 39"/>
                <a:gd name="T18" fmla="*/ 60 w 60"/>
                <a:gd name="T19" fmla="*/ 0 h 39"/>
                <a:gd name="T20" fmla="*/ 0 w 60"/>
                <a:gd name="T21" fmla="*/ 0 h 39"/>
                <a:gd name="T22" fmla="*/ 0 w 60"/>
                <a:gd name="T23" fmla="*/ 21 h 39"/>
                <a:gd name="T24" fmla="*/ 24 w 60"/>
                <a:gd name="T25" fmla="*/ 21 h 39"/>
                <a:gd name="T26" fmla="*/ 24 w 60"/>
                <a:gd name="T27" fmla="*/ 23 h 39"/>
                <a:gd name="T28" fmla="*/ 0 w 60"/>
                <a:gd name="T29" fmla="*/ 23 h 39"/>
                <a:gd name="T30" fmla="*/ 0 w 60"/>
                <a:gd name="T31" fmla="*/ 29 h 39"/>
                <a:gd name="T32" fmla="*/ 24 w 60"/>
                <a:gd name="T33" fmla="*/ 29 h 39"/>
                <a:gd name="T34" fmla="*/ 24 w 60"/>
                <a:gd name="T35" fmla="*/ 34 h 39"/>
                <a:gd name="T36" fmla="*/ 0 w 60"/>
                <a:gd name="T37" fmla="*/ 34 h 39"/>
                <a:gd name="T38" fmla="*/ 0 w 60"/>
                <a:gd name="T39" fmla="*/ 39 h 39"/>
                <a:gd name="T40" fmla="*/ 60 w 60"/>
                <a:gd name="T41" fmla="*/ 39 h 39"/>
                <a:gd name="T42" fmla="*/ 60 w 60"/>
                <a:gd name="T43" fmla="*/ 34 h 39"/>
                <a:gd name="T44" fmla="*/ 36 w 60"/>
                <a:gd name="T45" fmla="*/ 5 h 39"/>
                <a:gd name="T46" fmla="*/ 49 w 60"/>
                <a:gd name="T47" fmla="*/ 5 h 39"/>
                <a:gd name="T48" fmla="*/ 49 w 60"/>
                <a:gd name="T49" fmla="*/ 14 h 39"/>
                <a:gd name="T50" fmla="*/ 46 w 60"/>
                <a:gd name="T51" fmla="*/ 16 h 39"/>
                <a:gd name="T52" fmla="*/ 46 w 60"/>
                <a:gd name="T53" fmla="*/ 16 h 39"/>
                <a:gd name="T54" fmla="*/ 47 w 60"/>
                <a:gd name="T55" fmla="*/ 6 h 39"/>
                <a:gd name="T56" fmla="*/ 40 w 60"/>
                <a:gd name="T57" fmla="*/ 6 h 39"/>
                <a:gd name="T58" fmla="*/ 38 w 60"/>
                <a:gd name="T59" fmla="*/ 16 h 39"/>
                <a:gd name="T60" fmla="*/ 36 w 60"/>
                <a:gd name="T61" fmla="*/ 16 h 39"/>
                <a:gd name="T62" fmla="*/ 36 w 60"/>
                <a:gd name="T63" fmla="*/ 5 h 39"/>
                <a:gd name="T64" fmla="*/ 24 w 60"/>
                <a:gd name="T65" fmla="*/ 16 h 39"/>
                <a:gd name="T66" fmla="*/ 22 w 60"/>
                <a:gd name="T67" fmla="*/ 16 h 39"/>
                <a:gd name="T68" fmla="*/ 20 w 60"/>
                <a:gd name="T69" fmla="*/ 6 h 39"/>
                <a:gd name="T70" fmla="*/ 12 w 60"/>
                <a:gd name="T71" fmla="*/ 6 h 39"/>
                <a:gd name="T72" fmla="*/ 14 w 60"/>
                <a:gd name="T73" fmla="*/ 16 h 39"/>
                <a:gd name="T74" fmla="*/ 11 w 60"/>
                <a:gd name="T75" fmla="*/ 16 h 39"/>
                <a:gd name="T76" fmla="*/ 11 w 60"/>
                <a:gd name="T77" fmla="*/ 5 h 39"/>
                <a:gd name="T78" fmla="*/ 24 w 60"/>
                <a:gd name="T79" fmla="*/ 5 h 39"/>
                <a:gd name="T80" fmla="*/ 24 w 60"/>
                <a:gd name="T8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39">
                  <a:moveTo>
                    <a:pt x="60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21"/>
                    <a:pt x="60" y="20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0" y="39"/>
                    <a:pt x="60" y="39"/>
                    <a:pt x="60" y="39"/>
                  </a:cubicBezTo>
                  <a:lnTo>
                    <a:pt x="60" y="34"/>
                  </a:lnTo>
                  <a:close/>
                  <a:moveTo>
                    <a:pt x="36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6"/>
                    <a:pt x="48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5"/>
                  </a:lnTo>
                  <a:close/>
                  <a:moveTo>
                    <a:pt x="24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4546600" y="4903788"/>
              <a:ext cx="77788" cy="15875"/>
            </a:xfrm>
            <a:custGeom>
              <a:avLst/>
              <a:gdLst>
                <a:gd name="T0" fmla="*/ 0 w 49"/>
                <a:gd name="T1" fmla="*/ 3 h 10"/>
                <a:gd name="T2" fmla="*/ 40 w 49"/>
                <a:gd name="T3" fmla="*/ 3 h 10"/>
                <a:gd name="T4" fmla="*/ 40 w 49"/>
                <a:gd name="T5" fmla="*/ 10 h 10"/>
                <a:gd name="T6" fmla="*/ 48 w 49"/>
                <a:gd name="T7" fmla="*/ 10 h 10"/>
                <a:gd name="T8" fmla="*/ 49 w 49"/>
                <a:gd name="T9" fmla="*/ 0 h 10"/>
                <a:gd name="T10" fmla="*/ 0 w 49"/>
                <a:gd name="T11" fmla="*/ 0 h 10"/>
                <a:gd name="T12" fmla="*/ 0 w 49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">
                  <a:moveTo>
                    <a:pt x="0" y="3"/>
                  </a:moveTo>
                  <a:lnTo>
                    <a:pt x="40" y="3"/>
                  </a:lnTo>
                  <a:lnTo>
                    <a:pt x="40" y="10"/>
                  </a:lnTo>
                  <a:lnTo>
                    <a:pt x="48" y="10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4562475" y="4910138"/>
              <a:ext cx="61913" cy="41275"/>
            </a:xfrm>
            <a:custGeom>
              <a:avLst/>
              <a:gdLst>
                <a:gd name="T0" fmla="*/ 16 w 62"/>
                <a:gd name="T1" fmla="*/ 0 h 43"/>
                <a:gd name="T2" fmla="*/ 2 w 62"/>
                <a:gd name="T3" fmla="*/ 0 h 43"/>
                <a:gd name="T4" fmla="*/ 0 w 62"/>
                <a:gd name="T5" fmla="*/ 17 h 43"/>
                <a:gd name="T6" fmla="*/ 47 w 62"/>
                <a:gd name="T7" fmla="*/ 17 h 43"/>
                <a:gd name="T8" fmla="*/ 47 w 62"/>
                <a:gd name="T9" fmla="*/ 34 h 43"/>
                <a:gd name="T10" fmla="*/ 61 w 62"/>
                <a:gd name="T11" fmla="*/ 42 h 43"/>
                <a:gd name="T12" fmla="*/ 62 w 62"/>
                <a:gd name="T13" fmla="*/ 41 h 43"/>
                <a:gd name="T14" fmla="*/ 62 w 62"/>
                <a:gd name="T15" fmla="*/ 12 h 43"/>
                <a:gd name="T16" fmla="*/ 14 w 62"/>
                <a:gd name="T17" fmla="*/ 12 h 43"/>
                <a:gd name="T18" fmla="*/ 16 w 6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3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60" y="41"/>
                    <a:pt x="61" y="42"/>
                  </a:cubicBezTo>
                  <a:cubicBezTo>
                    <a:pt x="62" y="43"/>
                    <a:pt x="62" y="41"/>
                    <a:pt x="62" y="4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4640263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7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7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4689475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8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8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4733925" y="4903788"/>
              <a:ext cx="38100" cy="46037"/>
            </a:xfrm>
            <a:custGeom>
              <a:avLst/>
              <a:gdLst>
                <a:gd name="T0" fmla="*/ 0 w 24"/>
                <a:gd name="T1" fmla="*/ 0 h 29"/>
                <a:gd name="T2" fmla="*/ 0 w 24"/>
                <a:gd name="T3" fmla="*/ 5 h 29"/>
                <a:gd name="T4" fmla="*/ 9 w 24"/>
                <a:gd name="T5" fmla="*/ 5 h 29"/>
                <a:gd name="T6" fmla="*/ 9 w 24"/>
                <a:gd name="T7" fmla="*/ 29 h 29"/>
                <a:gd name="T8" fmla="*/ 15 w 24"/>
                <a:gd name="T9" fmla="*/ 29 h 29"/>
                <a:gd name="T10" fmla="*/ 15 w 24"/>
                <a:gd name="T11" fmla="*/ 5 h 29"/>
                <a:gd name="T12" fmla="*/ 24 w 24"/>
                <a:gd name="T13" fmla="*/ 5 h 29"/>
                <a:gd name="T14" fmla="*/ 24 w 24"/>
                <a:gd name="T15" fmla="*/ 0 h 29"/>
                <a:gd name="T16" fmla="*/ 0 w 2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9" y="29"/>
                  </a:lnTo>
                  <a:lnTo>
                    <a:pt x="15" y="29"/>
                  </a:lnTo>
                  <a:lnTo>
                    <a:pt x="15" y="5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4481513" y="4943475"/>
              <a:ext cx="138113" cy="14287"/>
            </a:xfrm>
            <a:custGeom>
              <a:avLst/>
              <a:gdLst>
                <a:gd name="T0" fmla="*/ 81 w 140"/>
                <a:gd name="T1" fmla="*/ 7 h 15"/>
                <a:gd name="T2" fmla="*/ 0 w 140"/>
                <a:gd name="T3" fmla="*/ 8 h 15"/>
                <a:gd name="T4" fmla="*/ 4 w 140"/>
                <a:gd name="T5" fmla="*/ 13 h 15"/>
                <a:gd name="T6" fmla="*/ 80 w 140"/>
                <a:gd name="T7" fmla="*/ 13 h 15"/>
                <a:gd name="T8" fmla="*/ 106 w 140"/>
                <a:gd name="T9" fmla="*/ 15 h 15"/>
                <a:gd name="T10" fmla="*/ 140 w 140"/>
                <a:gd name="T11" fmla="*/ 8 h 15"/>
                <a:gd name="T12" fmla="*/ 133 w 140"/>
                <a:gd name="T13" fmla="*/ 4 h 15"/>
                <a:gd name="T14" fmla="*/ 81 w 140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5">
                  <a:moveTo>
                    <a:pt x="81" y="7"/>
                  </a:moveTo>
                  <a:cubicBezTo>
                    <a:pt x="41" y="0"/>
                    <a:pt x="5" y="4"/>
                    <a:pt x="0" y="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11"/>
                    <a:pt x="39" y="6"/>
                    <a:pt x="80" y="13"/>
                  </a:cubicBezTo>
                  <a:cubicBezTo>
                    <a:pt x="90" y="14"/>
                    <a:pt x="99" y="15"/>
                    <a:pt x="106" y="15"/>
                  </a:cubicBezTo>
                  <a:cubicBezTo>
                    <a:pt x="129" y="15"/>
                    <a:pt x="140" y="8"/>
                    <a:pt x="140" y="8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1" y="5"/>
                    <a:pt x="121" y="13"/>
                    <a:pt x="8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5E397A7A-90FB-4CD9-B124-B606C8E6E5BC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39745D81-8E1D-444D-98AB-45C8CBE1C9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FC192957-9782-475C-8AA1-F6896D955EAA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01CEAA5F-90CA-4479-9B51-5F90113E16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EA295B52-CC3D-4B4D-BAD2-3F4D10ABE6FA}" type="datetimeFigureOut">
              <a:rPr lang="zh-CN" altLang="en-US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B4122428-CC94-44C5-B3B4-C1912EB5F18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2808288" y="896938"/>
            <a:ext cx="49552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王昕蕊</a:t>
            </a:r>
            <a:r>
              <a:rPr lang="en-US" altLang="zh-CN" sz="54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1612937</a:t>
            </a:r>
            <a:endParaRPr lang="zh-CN" altLang="en-US" sz="5400" dirty="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2808288" y="1874838"/>
            <a:ext cx="49552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肖雨卉</a:t>
            </a:r>
            <a:r>
              <a:rPr lang="en-US" altLang="zh-CN" sz="54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1612939</a:t>
            </a:r>
            <a:endParaRPr lang="zh-CN" altLang="en-US" sz="5400" dirty="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3079195" y="3042237"/>
            <a:ext cx="49263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1600" spc="400" dirty="0">
                <a:solidFill>
                  <a:schemeClr val="bg1"/>
                </a:solidFill>
                <a:latin typeface="Helvetica" panose="020B0604020202020204" pitchFamily="34" charset="0"/>
              </a:rPr>
              <a:t>基于数据库和</a:t>
            </a:r>
            <a:r>
              <a:rPr lang="en-US" altLang="zh-CN" sz="1600" spc="400" dirty="0">
                <a:solidFill>
                  <a:schemeClr val="bg1"/>
                </a:solidFill>
                <a:latin typeface="Helvetica" panose="020B0604020202020204" pitchFamily="34" charset="0"/>
              </a:rPr>
              <a:t>Java</a:t>
            </a:r>
            <a:r>
              <a:rPr lang="zh-CN" altLang="en-US" sz="1600" spc="400" dirty="0">
                <a:solidFill>
                  <a:schemeClr val="bg1"/>
                </a:solidFill>
                <a:latin typeface="Helvetica" panose="020B0604020202020204" pitchFamily="34" charset="0"/>
              </a:rPr>
              <a:t>的火车票模拟售票系统</a:t>
            </a: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226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" name="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" y="21780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7A8506-E62E-443C-8CDF-DEA9FD2A4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8" y="2792681"/>
            <a:ext cx="2445702" cy="1630468"/>
          </a:xfrm>
          <a:prstGeom prst="rect">
            <a:avLst/>
          </a:prstGeom>
        </p:spPr>
      </p:pic>
      <p:grpSp>
        <p:nvGrpSpPr>
          <p:cNvPr id="33" name="组合 7"/>
          <p:cNvGrpSpPr/>
          <p:nvPr/>
        </p:nvGrpSpPr>
        <p:grpSpPr bwMode="auto">
          <a:xfrm>
            <a:off x="5965825" y="2871788"/>
            <a:ext cx="2827337" cy="1312862"/>
            <a:chOff x="2872442" y="376804"/>
            <a:chExt cx="2825662" cy="1313369"/>
          </a:xfrm>
        </p:grpSpPr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2883548" y="1367787"/>
              <a:ext cx="2814556" cy="32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</a:t>
              </a:r>
              <a:endParaRPr lang="zh-CN" altLang="en-US" sz="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13"/>
            <p:cNvSpPr txBox="1">
              <a:spLocks noChangeArrowheads="1"/>
            </p:cNvSpPr>
            <p:nvPr/>
          </p:nvSpPr>
          <p:spPr bwMode="auto">
            <a:xfrm>
              <a:off x="2872442" y="376804"/>
              <a:ext cx="1825058" cy="585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确认购票</a:t>
              </a:r>
            </a:p>
          </p:txBody>
        </p:sp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2875615" y="880235"/>
              <a:ext cx="2645310" cy="277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在成功后将购票信息添加到数据库中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2973982" y="1262971"/>
              <a:ext cx="287168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895600" y="755650"/>
            <a:ext cx="5808663" cy="1868488"/>
          </a:xfrm>
          <a:prstGeom prst="rect">
            <a:avLst/>
          </a:prstGeom>
          <a:blipFill>
            <a:blip r:embed="rId4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50925" y="755650"/>
            <a:ext cx="1612900" cy="1868488"/>
          </a:xfrm>
          <a:prstGeom prst="rect">
            <a:avLst/>
          </a:prstGeom>
          <a:blipFill>
            <a:blip r:embed="rId5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50925" y="2832100"/>
            <a:ext cx="2273300" cy="1477963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文本框 13"/>
          <p:cNvSpPr txBox="1">
            <a:spLocks noChangeArrowheads="1"/>
          </p:cNvSpPr>
          <p:nvPr/>
        </p:nvSpPr>
        <p:spPr bwMode="auto">
          <a:xfrm>
            <a:off x="1521897" y="649287"/>
            <a:ext cx="469872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800" dirty="0">
                <a:solidFill>
                  <a:schemeClr val="bg1"/>
                </a:solidFill>
                <a:latin typeface="胡敬礼毛笔行书简" panose="02010600030101010101" pitchFamily="2" charset="-122"/>
                <a:ea typeface="胡敬礼毛笔行书简" panose="02010600030101010101" pitchFamily="2" charset="-122"/>
              </a:rPr>
              <a:t>确认购票</a:t>
            </a:r>
          </a:p>
        </p:txBody>
      </p:sp>
      <p:sp>
        <p:nvSpPr>
          <p:cNvPr id="52" name="文本框 13"/>
          <p:cNvSpPr txBox="1">
            <a:spLocks noChangeArrowheads="1"/>
          </p:cNvSpPr>
          <p:nvPr/>
        </p:nvSpPr>
        <p:spPr bwMode="auto">
          <a:xfrm>
            <a:off x="3324225" y="1851831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dirty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购</a:t>
            </a:r>
            <a:r>
              <a:rPr lang="zh-CN" altLang="en-US" sz="8000" dirty="0">
                <a:solidFill>
                  <a:schemeClr val="bg1"/>
                </a:solidFill>
                <a:latin typeface="★日文毛笔" panose="02000609000000000000" pitchFamily="49" charset="-128"/>
                <a:ea typeface="★日文毛笔" panose="02000609000000000000" pitchFamily="49" charset="-128"/>
              </a:rPr>
              <a:t>票成功</a:t>
            </a: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5371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29D5703-53F4-4A3C-B05A-6D5D128BCA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9" y="2792681"/>
            <a:ext cx="2327275" cy="1646102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9" grpId="0" animBg="1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063750" y="1638300"/>
            <a:ext cx="5238750" cy="21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退票成功后将在数据库中修改列车空位数以及订单信息</a:t>
            </a:r>
          </a:p>
        </p:txBody>
      </p:sp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3141007" y="57143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我的订单及退票</a:t>
            </a:r>
          </a:p>
        </p:txBody>
      </p:sp>
      <p:sp>
        <p:nvSpPr>
          <p:cNvPr id="36" name="文本框 66"/>
          <p:cNvSpPr txBox="1">
            <a:spLocks noChangeArrowheads="1"/>
          </p:cNvSpPr>
          <p:nvPr/>
        </p:nvSpPr>
        <p:spPr bwMode="auto">
          <a:xfrm>
            <a:off x="3378200" y="1131888"/>
            <a:ext cx="2185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rPr>
              <a:t>通过我的订单查找订单并退票</a:t>
            </a:r>
          </a:p>
        </p:txBody>
      </p:sp>
      <p:sp>
        <p:nvSpPr>
          <p:cNvPr id="37" name="任意多边形 36"/>
          <p:cNvSpPr/>
          <p:nvPr/>
        </p:nvSpPr>
        <p:spPr bwMode="auto">
          <a:xfrm>
            <a:off x="4525963" y="1538288"/>
            <a:ext cx="287337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7417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97B9166-77E8-49DA-B8DC-9CEB39BA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81" y="2571750"/>
            <a:ext cx="7996548" cy="2346725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7"/>
          <p:cNvGrpSpPr/>
          <p:nvPr/>
        </p:nvGrpSpPr>
        <p:grpSpPr bwMode="auto">
          <a:xfrm>
            <a:off x="0" y="-12700"/>
            <a:ext cx="9144000" cy="5156200"/>
            <a:chOff x="0" y="-12889"/>
            <a:chExt cx="9144000" cy="5156389"/>
          </a:xfrm>
        </p:grpSpPr>
        <p:pic>
          <p:nvPicPr>
            <p:cNvPr id="20488" name="图片 6"/>
            <p:cNvPicPr>
              <a:picLocks noChangeAspect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0" y="-12889"/>
              <a:ext cx="9144000" cy="5143689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3187700" y="13970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3116263" y="1508125"/>
            <a:ext cx="28348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PART2</a:t>
            </a:r>
            <a:endParaRPr lang="zh-CN" altLang="en-US" sz="6600" dirty="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200400" y="34163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3364151" y="249299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部分代码展示</a:t>
            </a: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5A10DA-ED4D-4E9C-91D1-101A831C97D4}"/>
              </a:ext>
            </a:extLst>
          </p:cNvPr>
          <p:cNvSpPr/>
          <p:nvPr/>
        </p:nvSpPr>
        <p:spPr>
          <a:xfrm>
            <a:off x="91440" y="0"/>
            <a:ext cx="558546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public static Connection getConn() {</a:t>
            </a:r>
          </a:p>
          <a:p>
            <a:r>
              <a:rPr lang="zh-CN" altLang="en-US" dirty="0"/>
              <a:t>		String driver = "com.mysql.jdbc.Driver";	</a:t>
            </a:r>
          </a:p>
          <a:p>
            <a:r>
              <a:rPr lang="zh-CN" altLang="en-US" dirty="0"/>
              <a:t>		String url = "jdbc:mysql://127.0.0.1:3306/dbsclab2018?user=root&amp;password=&amp;useUnicode=true&amp;characterEncoding=utf8&amp;autoReconnect=true&amp;failOverReadOnly=false";</a:t>
            </a:r>
          </a:p>
          <a:p>
            <a:r>
              <a:rPr lang="zh-CN" altLang="en-US" dirty="0"/>
              <a:t>		String user = "myuser"; </a:t>
            </a:r>
          </a:p>
          <a:p>
            <a:r>
              <a:rPr lang="zh-CN" altLang="en-US" dirty="0"/>
              <a:t>		String password = "dbclass";</a:t>
            </a:r>
          </a:p>
          <a:p>
            <a:r>
              <a:rPr lang="zh-CN" altLang="en-US" dirty="0"/>
              <a:t>		Connection conn=null;</a:t>
            </a:r>
          </a:p>
          <a:p>
            <a:r>
              <a:rPr lang="zh-CN" altLang="en-US" dirty="0"/>
              <a:t>		try {</a:t>
            </a:r>
          </a:p>
          <a:p>
            <a:r>
              <a:rPr lang="zh-CN" altLang="en-US" dirty="0"/>
              <a:t>			Class.forName(driver);</a:t>
            </a:r>
          </a:p>
          <a:p>
            <a:r>
              <a:rPr lang="zh-CN" altLang="en-US" dirty="0"/>
              <a:t>			System.out.println("驱动加载成功！");</a:t>
            </a:r>
          </a:p>
          <a:p>
            <a:r>
              <a:rPr lang="zh-CN" altLang="en-US" dirty="0"/>
              <a:t>			 conn = DriverManager.getConnection(url, user, password);</a:t>
            </a:r>
          </a:p>
          <a:p>
            <a:r>
              <a:rPr lang="zh-CN" altLang="en-US" dirty="0"/>
              <a:t>			if (!conn.isClosed())</a:t>
            </a:r>
          </a:p>
          <a:p>
            <a:r>
              <a:rPr lang="zh-CN" altLang="en-US" dirty="0"/>
              <a:t>				System.out.println(“成功连接数据库!”)；</a:t>
            </a:r>
          </a:p>
          <a:p>
            <a:r>
              <a:rPr lang="zh-CN" altLang="en-US" dirty="0"/>
              <a:t>		} catch (ClassNotFoundException e) {</a:t>
            </a:r>
          </a:p>
          <a:p>
            <a:r>
              <a:rPr lang="zh-CN" altLang="en-US" dirty="0"/>
              <a:t>			System.out.println("Sorry,can`t find the Driver!");</a:t>
            </a:r>
          </a:p>
          <a:p>
            <a:r>
              <a:rPr lang="zh-CN" altLang="en-US" dirty="0"/>
              <a:t>			e.printStackTrace();</a:t>
            </a:r>
          </a:p>
          <a:p>
            <a:r>
              <a:rPr lang="zh-CN" altLang="en-US" dirty="0"/>
              <a:t>		} catch (SQLException e) {</a:t>
            </a:r>
          </a:p>
          <a:p>
            <a:r>
              <a:rPr lang="zh-CN" altLang="en-US" dirty="0"/>
              <a:t>			e.printStackTrace();</a:t>
            </a:r>
          </a:p>
          <a:p>
            <a:r>
              <a:rPr lang="zh-CN" altLang="en-US" dirty="0"/>
              <a:t>		} catch (Exception e) {</a:t>
            </a:r>
          </a:p>
          <a:p>
            <a:r>
              <a:rPr lang="zh-CN" altLang="en-US" dirty="0"/>
              <a:t>			e.printStackTrace();</a:t>
            </a:r>
          </a:p>
          <a:p>
            <a:r>
              <a:rPr lang="zh-CN" altLang="en-US" dirty="0"/>
              <a:t>		}</a:t>
            </a:r>
          </a:p>
          <a:p>
            <a:r>
              <a:rPr lang="zh-CN" altLang="en-US" dirty="0"/>
              <a:t>		return conn;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94F284-9DE9-400E-B3DC-7A345B8298C0}"/>
              </a:ext>
            </a:extLst>
          </p:cNvPr>
          <p:cNvSpPr txBox="1"/>
          <p:nvPr/>
        </p:nvSpPr>
        <p:spPr>
          <a:xfrm>
            <a:off x="6384290" y="1699260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n-ea"/>
                <a:ea typeface="+mn-ea"/>
              </a:rPr>
              <a:t>连接数据库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的函数</a:t>
            </a:r>
          </a:p>
        </p:txBody>
      </p:sp>
    </p:spTree>
    <p:extLst>
      <p:ext uri="{BB962C8B-B14F-4D97-AF65-F5344CB8AC3E}">
        <p14:creationId xmlns:p14="http://schemas.microsoft.com/office/powerpoint/2010/main" val="218845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8730F6-F712-45C3-B5DA-8BD8025C3284}"/>
              </a:ext>
            </a:extLst>
          </p:cNvPr>
          <p:cNvSpPr/>
          <p:nvPr/>
        </p:nvSpPr>
        <p:spPr>
          <a:xfrm>
            <a:off x="603250" y="280710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DELIMITER $$</a:t>
            </a:r>
          </a:p>
          <a:p>
            <a:r>
              <a:rPr lang="zh-CN" altLang="en-US" dirty="0"/>
              <a:t> create trigger trainseatnum before update on train</a:t>
            </a:r>
          </a:p>
          <a:p>
            <a:r>
              <a:rPr lang="zh-CN" altLang="en-US" dirty="0"/>
              <a:t> for each row</a:t>
            </a:r>
          </a:p>
          <a:p>
            <a:r>
              <a:rPr lang="zh-CN" altLang="en-US" dirty="0"/>
              <a:t> begin</a:t>
            </a:r>
          </a:p>
          <a:p>
            <a:r>
              <a:rPr lang="zh-CN" altLang="en-US" dirty="0"/>
              <a:t> declare MESSAGE_TEXT varchar(200);</a:t>
            </a:r>
          </a:p>
          <a:p>
            <a:r>
              <a:rPr lang="zh-CN" altLang="en-US" dirty="0"/>
              <a:t> if NEW.seatnumber&lt;0 then</a:t>
            </a:r>
          </a:p>
          <a:p>
            <a:r>
              <a:rPr lang="zh-CN" altLang="en-US" dirty="0"/>
              <a:t> signal sqlstate 'AL001' set message_text='the seat is empty';</a:t>
            </a:r>
          </a:p>
          <a:p>
            <a:r>
              <a:rPr lang="zh-CN" altLang="en-US" dirty="0"/>
              <a:t> end if;</a:t>
            </a:r>
          </a:p>
          <a:p>
            <a:r>
              <a:rPr lang="zh-CN" altLang="en-US" dirty="0"/>
              <a:t> end$$</a:t>
            </a:r>
          </a:p>
          <a:p>
            <a:r>
              <a:rPr lang="zh-CN" altLang="en-US" dirty="0"/>
              <a:t> DELIMITER 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E0D83B-98D2-4AC6-8DE9-4397D84A1214}"/>
              </a:ext>
            </a:extLst>
          </p:cNvPr>
          <p:cNvSpPr/>
          <p:nvPr/>
        </p:nvSpPr>
        <p:spPr>
          <a:xfrm>
            <a:off x="603250" y="2668310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DELIMITER $$</a:t>
            </a:r>
          </a:p>
          <a:p>
            <a:r>
              <a:rPr lang="zh-CN" altLang="en-US" dirty="0"/>
              <a:t> create trigger orderseatnum before insert on orderinfo</a:t>
            </a:r>
          </a:p>
          <a:p>
            <a:r>
              <a:rPr lang="zh-CN" altLang="en-US" dirty="0"/>
              <a:t> for each row</a:t>
            </a:r>
          </a:p>
          <a:p>
            <a:r>
              <a:rPr lang="zh-CN" altLang="en-US" dirty="0"/>
              <a:t> begin</a:t>
            </a:r>
          </a:p>
          <a:p>
            <a:r>
              <a:rPr lang="zh-CN" altLang="en-US" dirty="0"/>
              <a:t> declare MESSAGE_TEXT varchar(200);</a:t>
            </a:r>
          </a:p>
          <a:p>
            <a:r>
              <a:rPr lang="zh-CN" altLang="en-US" dirty="0"/>
              <a:t> if NEW.seat&lt;0 then</a:t>
            </a:r>
          </a:p>
          <a:p>
            <a:r>
              <a:rPr lang="zh-CN" altLang="en-US" dirty="0"/>
              <a:t> signal sqlstate 'AL001' set message_text='the seat is empty';</a:t>
            </a:r>
          </a:p>
          <a:p>
            <a:r>
              <a:rPr lang="zh-CN" altLang="en-US" dirty="0"/>
              <a:t> end if;</a:t>
            </a:r>
          </a:p>
          <a:p>
            <a:r>
              <a:rPr lang="zh-CN" altLang="en-US" dirty="0"/>
              <a:t> end$$</a:t>
            </a:r>
          </a:p>
          <a:p>
            <a:r>
              <a:rPr lang="zh-CN" altLang="en-US" dirty="0"/>
              <a:t> DELIMITER 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7443E4-88A6-4515-AD43-8BFD19828288}"/>
              </a:ext>
            </a:extLst>
          </p:cNvPr>
          <p:cNvSpPr txBox="1"/>
          <p:nvPr/>
        </p:nvSpPr>
        <p:spPr>
          <a:xfrm>
            <a:off x="6483350" y="18478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40000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FF0818-8BE6-4EAA-A56C-6A769FCCAAD9}"/>
              </a:ext>
            </a:extLst>
          </p:cNvPr>
          <p:cNvSpPr/>
          <p:nvPr/>
        </p:nvSpPr>
        <p:spPr>
          <a:xfrm>
            <a:off x="234950" y="370944"/>
            <a:ext cx="6858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String sql = "select * from user where account=?";</a:t>
            </a:r>
          </a:p>
          <a:p>
            <a:r>
              <a:rPr lang="zh-CN" altLang="en-US" dirty="0"/>
              <a:t>		 PreparedStatement pstmt;</a:t>
            </a:r>
          </a:p>
          <a:p>
            <a:r>
              <a:rPr lang="zh-CN" altLang="en-US" dirty="0"/>
              <a:t>		 try {</a:t>
            </a:r>
          </a:p>
          <a:p>
            <a:r>
              <a:rPr lang="zh-CN" altLang="en-US" dirty="0"/>
              <a:t>			</a:t>
            </a:r>
          </a:p>
          <a:p>
            <a:r>
              <a:rPr lang="zh-CN" altLang="en-US" dirty="0"/>
              <a:t>			pstmt = (PreparedStatement)conn.prepareStatement(sql);</a:t>
            </a:r>
          </a:p>
          <a:p>
            <a:r>
              <a:rPr lang="zh-CN" altLang="en-US" dirty="0"/>
              <a:t>			pstmt.setString(1,Dljm.ACCOUNT);</a:t>
            </a:r>
          </a:p>
          <a:p>
            <a:r>
              <a:rPr lang="zh-CN" altLang="en-US" dirty="0"/>
              <a:t>			ResultSet results=pstmt.executeQuery();</a:t>
            </a:r>
          </a:p>
          <a:p>
            <a:r>
              <a:rPr lang="zh-CN" altLang="en-US" dirty="0"/>
              <a:t>			while(results.next())</a:t>
            </a:r>
          </a:p>
          <a:p>
            <a:r>
              <a:rPr lang="zh-CN" altLang="en-US" dirty="0"/>
              <a:t>			{</a:t>
            </a:r>
          </a:p>
          <a:p>
            <a:r>
              <a:rPr lang="zh-CN" altLang="en-US" dirty="0"/>
              <a:t>				name.setText(results.getString(1));</a:t>
            </a:r>
          </a:p>
          <a:p>
            <a:r>
              <a:rPr lang="zh-CN" altLang="en-US" dirty="0"/>
              <a:t>			phonenumber.setText(results.getString(3));</a:t>
            </a:r>
          </a:p>
          <a:p>
            <a:r>
              <a:rPr lang="zh-CN" altLang="en-US" dirty="0"/>
              <a:t>			ID.setText(results.getString(2));</a:t>
            </a:r>
          </a:p>
          <a:p>
            <a:r>
              <a:rPr lang="zh-CN" altLang="en-US" dirty="0"/>
              <a:t>			IDnumber=results.getString(2);</a:t>
            </a:r>
          </a:p>
          <a:p>
            <a:r>
              <a:rPr lang="zh-CN" altLang="en-US" dirty="0"/>
              <a:t>			type.setText(results.getString(4));</a:t>
            </a:r>
          </a:p>
          <a:p>
            <a:r>
              <a:rPr lang="zh-CN" altLang="en-US" dirty="0"/>
              <a:t>			}</a:t>
            </a:r>
          </a:p>
          <a:p>
            <a:r>
              <a:rPr lang="zh-CN" altLang="en-US" dirty="0"/>
              <a:t>			pstmt.close();</a:t>
            </a:r>
          </a:p>
          <a:p>
            <a:r>
              <a:rPr lang="zh-CN" altLang="en-US" dirty="0"/>
              <a:t>			conn.close();</a:t>
            </a:r>
          </a:p>
          <a:p>
            <a:r>
              <a:rPr lang="zh-CN" altLang="en-US" dirty="0"/>
              <a:t>			</a:t>
            </a:r>
          </a:p>
          <a:p>
            <a:r>
              <a:rPr lang="zh-CN" altLang="en-US" dirty="0"/>
              <a:t>		} catch (SQLException e1) {</a:t>
            </a:r>
          </a:p>
          <a:p>
            <a:r>
              <a:rPr lang="zh-CN" altLang="en-US" dirty="0"/>
              <a:t>			// TODO Auto-generated catch block</a:t>
            </a:r>
          </a:p>
          <a:p>
            <a:r>
              <a:rPr lang="zh-CN" altLang="en-US" dirty="0"/>
              <a:t>			e1.printStackTrace();</a:t>
            </a:r>
          </a:p>
          <a:p>
            <a:r>
              <a:rPr lang="zh-CN" altLang="en-US" dirty="0"/>
              <a:t>		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48F15-C802-4DDA-A2C4-79E5EA75FCA6}"/>
              </a:ext>
            </a:extLst>
          </p:cNvPr>
          <p:cNvSpPr txBox="1"/>
          <p:nvPr/>
        </p:nvSpPr>
        <p:spPr>
          <a:xfrm>
            <a:off x="6305550" y="21399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获取结果</a:t>
            </a:r>
          </a:p>
        </p:txBody>
      </p:sp>
    </p:spTree>
    <p:extLst>
      <p:ext uri="{BB962C8B-B14F-4D97-AF65-F5344CB8AC3E}">
        <p14:creationId xmlns:p14="http://schemas.microsoft.com/office/powerpoint/2010/main" val="82039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"/>
          <p:cNvGrpSpPr/>
          <p:nvPr/>
        </p:nvGrpSpPr>
        <p:grpSpPr bwMode="auto">
          <a:xfrm>
            <a:off x="0" y="-12700"/>
            <a:ext cx="9153525" cy="5156200"/>
            <a:chOff x="-2" y="-12889"/>
            <a:chExt cx="9153526" cy="5156389"/>
          </a:xfrm>
        </p:grpSpPr>
        <p:pic>
          <p:nvPicPr>
            <p:cNvPr id="27656" name="图片 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" y="0"/>
              <a:ext cx="91535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-2" y="-12889"/>
              <a:ext cx="9144001" cy="5143689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3187700" y="13970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3116263" y="1508125"/>
            <a:ext cx="28348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PART3</a:t>
            </a:r>
            <a:endParaRPr lang="zh-CN" altLang="en-US" sz="6600" dirty="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200400" y="34163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66">
            <a:extLst>
              <a:ext uri="{FF2B5EF4-FFF2-40B4-BE49-F238E27FC236}">
                <a16:creationId xmlns:a16="http://schemas.microsoft.com/office/drawing/2014/main" id="{75C2D796-9B45-47B5-A69D-3812EEC43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49" y="2532391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软件使用展示</a:t>
            </a: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组合 2"/>
          <p:cNvGrpSpPr/>
          <p:nvPr/>
        </p:nvGrpSpPr>
        <p:grpSpPr bwMode="auto">
          <a:xfrm>
            <a:off x="-12700" y="-12700"/>
            <a:ext cx="9169400" cy="5156200"/>
            <a:chOff x="-12700" y="-12889"/>
            <a:chExt cx="9169400" cy="5156389"/>
          </a:xfrm>
        </p:grpSpPr>
        <p:pic>
          <p:nvPicPr>
            <p:cNvPr id="40981" name="图片 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2700" y="0"/>
              <a:ext cx="91694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0" y="-12889"/>
              <a:ext cx="9156700" cy="5143689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10591800" y="-1663700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085975" y="944563"/>
            <a:ext cx="48434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Thanks</a:t>
            </a:r>
            <a:endParaRPr lang="zh-CN" altLang="en-US" sz="1380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3527425" y="2951163"/>
            <a:ext cx="2101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BUSINESS  POWERPOINT</a:t>
            </a:r>
            <a:endParaRPr lang="zh-CN" altLang="en-US" sz="1200">
              <a:solidFill>
                <a:schemeClr val="bg1"/>
              </a:solidFill>
              <a:latin typeface="Helvetica" panose="020B0604020202020204" pitchFamily="34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2" name="组合 7"/>
          <p:cNvGrpSpPr/>
          <p:nvPr/>
        </p:nvGrpSpPr>
        <p:grpSpPr bwMode="auto">
          <a:xfrm>
            <a:off x="176213" y="4787900"/>
            <a:ext cx="3697287" cy="200025"/>
            <a:chOff x="176213" y="4787345"/>
            <a:chExt cx="3696644" cy="200025"/>
          </a:xfrm>
        </p:grpSpPr>
        <p:sp>
          <p:nvSpPr>
            <p:cNvPr id="40976" name="文本框 27"/>
            <p:cNvSpPr txBox="1">
              <a:spLocks noChangeArrowheads="1"/>
            </p:cNvSpPr>
            <p:nvPr/>
          </p:nvSpPr>
          <p:spPr bwMode="auto">
            <a:xfrm>
              <a:off x="176213" y="4787345"/>
              <a:ext cx="101600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微博关注：</a:t>
              </a:r>
              <a:r>
                <a:rPr lang="en-US" altLang="zh-CN" sz="7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@</a:t>
              </a:r>
              <a:r>
                <a:rPr lang="zh-CN" altLang="en-US" sz="7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黑马</a:t>
              </a:r>
              <a:r>
                <a:rPr lang="en-US" altLang="zh-CN" sz="7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PPT</a:t>
              </a:r>
              <a:endParaRPr lang="zh-CN" altLang="en-US" sz="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977" name="文本框 28"/>
            <p:cNvSpPr txBox="1">
              <a:spLocks noChangeArrowheads="1"/>
            </p:cNvSpPr>
            <p:nvPr/>
          </p:nvSpPr>
          <p:spPr bwMode="auto">
            <a:xfrm>
              <a:off x="2659063" y="4801633"/>
              <a:ext cx="121379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联系方式：</a:t>
              </a:r>
              <a:r>
                <a:rPr lang="en-US" altLang="zh-CN" sz="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1779800217@qq.com</a:t>
              </a:r>
              <a:endParaRPr lang="zh-CN" altLang="en-US" sz="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978" name="文本框 29"/>
            <p:cNvSpPr txBox="1">
              <a:spLocks noChangeArrowheads="1"/>
            </p:cNvSpPr>
            <p:nvPr/>
          </p:nvSpPr>
          <p:spPr bwMode="auto">
            <a:xfrm>
              <a:off x="1250950" y="4803220"/>
              <a:ext cx="141897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下载地址：</a:t>
              </a:r>
              <a:r>
                <a:rPr lang="en-US" altLang="zh-CN" sz="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http://sunny_heima.yanj.cn/</a:t>
              </a:r>
              <a:endParaRPr lang="zh-CN" altLang="en-US" sz="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223781" y="4850845"/>
              <a:ext cx="0" cy="73025"/>
            </a:xfrm>
            <a:custGeom>
              <a:avLst/>
              <a:gdLst>
                <a:gd name="connsiteX0" fmla="*/ 0 w 0"/>
                <a:gd name="connsiteY0" fmla="*/ 73819 h 73819"/>
                <a:gd name="connsiteX1" fmla="*/ 0 w 0"/>
                <a:gd name="connsiteY1" fmla="*/ 0 h 7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3819">
                  <a:moveTo>
                    <a:pt x="0" y="73819"/>
                  </a:move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2637997" y="4850845"/>
              <a:ext cx="0" cy="73025"/>
            </a:xfrm>
            <a:custGeom>
              <a:avLst/>
              <a:gdLst>
                <a:gd name="connsiteX0" fmla="*/ 0 w 0"/>
                <a:gd name="connsiteY0" fmla="*/ 73819 h 73819"/>
                <a:gd name="connsiteX1" fmla="*/ 0 w 0"/>
                <a:gd name="connsiteY1" fmla="*/ 0 h 7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3819">
                  <a:moveTo>
                    <a:pt x="0" y="73819"/>
                  </a:move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2933700" y="3214688"/>
            <a:ext cx="3419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</a:t>
            </a:r>
            <a:endParaRPr lang="zh-CN" altLang="en-US" sz="600">
              <a:solidFill>
                <a:schemeClr val="bg1"/>
              </a:solidFill>
              <a:latin typeface="Helvetica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405063" y="2852738"/>
            <a:ext cx="4386262" cy="44450"/>
            <a:chOff x="2404630" y="2852103"/>
            <a:chExt cx="4386695" cy="45720"/>
          </a:xfrm>
        </p:grpSpPr>
        <p:sp>
          <p:nvSpPr>
            <p:cNvPr id="4" name="任意多边形 3"/>
            <p:cNvSpPr/>
            <p:nvPr/>
          </p:nvSpPr>
          <p:spPr>
            <a:xfrm>
              <a:off x="2404630" y="2880360"/>
              <a:ext cx="1991591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flipH="1">
              <a:off x="4600575" y="2880360"/>
              <a:ext cx="2190750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479697" y="2852103"/>
              <a:ext cx="46043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26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987800" y="-3175"/>
            <a:ext cx="5156200" cy="5156200"/>
          </a:xfrm>
          <a:custGeom>
            <a:avLst/>
            <a:gdLst>
              <a:gd name="connsiteX0" fmla="*/ 5283200 w 5283200"/>
              <a:gd name="connsiteY0" fmla="*/ 101600 h 5283200"/>
              <a:gd name="connsiteX1" fmla="*/ 5283200 w 5283200"/>
              <a:gd name="connsiteY1" fmla="*/ 0 h 5283200"/>
              <a:gd name="connsiteX2" fmla="*/ 0 w 5283200"/>
              <a:gd name="connsiteY2" fmla="*/ 5283200 h 5283200"/>
              <a:gd name="connsiteX3" fmla="*/ 5283200 w 5283200"/>
              <a:gd name="connsiteY3" fmla="*/ 5283200 h 5283200"/>
              <a:gd name="connsiteX4" fmla="*/ 5283200 w 5283200"/>
              <a:gd name="connsiteY4" fmla="*/ 1016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5283200">
                <a:moveTo>
                  <a:pt x="5283200" y="101600"/>
                </a:moveTo>
                <a:lnTo>
                  <a:pt x="5283200" y="0"/>
                </a:lnTo>
                <a:lnTo>
                  <a:pt x="0" y="5283200"/>
                </a:lnTo>
                <a:lnTo>
                  <a:pt x="5283200" y="5283200"/>
                </a:lnTo>
                <a:lnTo>
                  <a:pt x="5283200" y="101600"/>
                </a:lnTo>
                <a:close/>
              </a:path>
            </a:pathLst>
          </a:cu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271" name="组合 7"/>
          <p:cNvGrpSpPr/>
          <p:nvPr/>
        </p:nvGrpSpPr>
        <p:grpSpPr bwMode="auto">
          <a:xfrm>
            <a:off x="1249362" y="311150"/>
            <a:ext cx="2819464" cy="1358900"/>
            <a:chOff x="2986687" y="338699"/>
            <a:chExt cx="2818046" cy="1359095"/>
          </a:xfrm>
        </p:grpSpPr>
        <p:sp>
          <p:nvSpPr>
            <p:cNvPr id="11284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rgbClr val="7F7F7F"/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</a:t>
              </a:r>
              <a:endParaRPr lang="zh-CN" altLang="en-US" sz="600" dirty="0">
                <a:solidFill>
                  <a:srgbClr val="7F7F7F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661276" cy="70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PART01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61249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软件功能介绍</a:t>
              </a: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0" name="等腰三角形 29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1283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7"/>
          <p:cNvGrpSpPr/>
          <p:nvPr/>
        </p:nvGrpSpPr>
        <p:grpSpPr bwMode="auto">
          <a:xfrm>
            <a:off x="1249362" y="1844675"/>
            <a:ext cx="2819399" cy="1358900"/>
            <a:chOff x="2986687" y="338699"/>
            <a:chExt cx="2817981" cy="1359095"/>
          </a:xfrm>
        </p:grpSpPr>
        <p:sp>
          <p:nvSpPr>
            <p:cNvPr id="39" name="文本框 66"/>
            <p:cNvSpPr txBox="1">
              <a:spLocks noChangeArrowheads="1"/>
            </p:cNvSpPr>
            <p:nvPr/>
          </p:nvSpPr>
          <p:spPr bwMode="auto">
            <a:xfrm>
              <a:off x="2989860" y="1373898"/>
              <a:ext cx="2814808" cy="32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</a:t>
              </a:r>
              <a:endParaRPr lang="zh-CN" altLang="en-US" sz="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661276" cy="70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PART02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61249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部分代码展示</a:t>
              </a: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组合 7"/>
          <p:cNvGrpSpPr/>
          <p:nvPr/>
        </p:nvGrpSpPr>
        <p:grpSpPr bwMode="auto">
          <a:xfrm>
            <a:off x="1249362" y="3378200"/>
            <a:ext cx="2819464" cy="1358900"/>
            <a:chOff x="2986687" y="338699"/>
            <a:chExt cx="2818046" cy="1359095"/>
          </a:xfrm>
        </p:grpSpPr>
        <p:sp>
          <p:nvSpPr>
            <p:cNvPr id="11274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r>
                <a:rPr lang="en-US" altLang="zh-CN" sz="600">
                  <a:solidFill>
                    <a:srgbClr val="7F7F7F"/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</a:t>
              </a:r>
              <a:endParaRPr lang="zh-CN" altLang="en-US" sz="600">
                <a:solidFill>
                  <a:srgbClr val="7F7F7F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661276" cy="70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PART03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61249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软件使用展示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4906963" y="1597025"/>
            <a:ext cx="1419225" cy="1419225"/>
            <a:chOff x="5009123" y="1712087"/>
            <a:chExt cx="1418401" cy="1418400"/>
          </a:xfrm>
        </p:grpSpPr>
        <p:sp>
          <p:nvSpPr>
            <p:cNvPr id="37" name="文本框 13"/>
            <p:cNvSpPr txBox="1">
              <a:spLocks noChangeArrowheads="1"/>
            </p:cNvSpPr>
            <p:nvPr/>
          </p:nvSpPr>
          <p:spPr bwMode="auto">
            <a:xfrm>
              <a:off x="5023402" y="2084933"/>
              <a:ext cx="1347005" cy="58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Contnet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5009124" y="1712086"/>
              <a:ext cx="1418400" cy="1418401"/>
            </a:xfrm>
            <a:custGeom>
              <a:avLst/>
              <a:gdLst>
                <a:gd name="connsiteX0" fmla="*/ 0 w 1418400"/>
                <a:gd name="connsiteY0" fmla="*/ 1 h 1418401"/>
                <a:gd name="connsiteX1" fmla="*/ 1418400 w 1418400"/>
                <a:gd name="connsiteY1" fmla="*/ 0 h 1418401"/>
                <a:gd name="connsiteX2" fmla="*/ 1418400 w 1418400"/>
                <a:gd name="connsiteY2" fmla="*/ 1418401 h 1418401"/>
                <a:gd name="connsiteX3" fmla="*/ 0 w 1418400"/>
                <a:gd name="connsiteY3" fmla="*/ 1418401 h 1418401"/>
                <a:gd name="connsiteX4" fmla="*/ 0 w 1418400"/>
                <a:gd name="connsiteY4" fmla="*/ 1 h 1418401"/>
                <a:gd name="connsiteX5" fmla="*/ 72409 w 1418400"/>
                <a:gd name="connsiteY5" fmla="*/ 72407 h 1418401"/>
                <a:gd name="connsiteX6" fmla="*/ 72409 w 1418400"/>
                <a:gd name="connsiteY6" fmla="*/ 1345993 h 1418401"/>
                <a:gd name="connsiteX7" fmla="*/ 1345995 w 1418400"/>
                <a:gd name="connsiteY7" fmla="*/ 1345993 h 1418401"/>
                <a:gd name="connsiteX8" fmla="*/ 1345995 w 1418400"/>
                <a:gd name="connsiteY8" fmla="*/ 72407 h 1418401"/>
                <a:gd name="connsiteX9" fmla="*/ 72409 w 1418400"/>
                <a:gd name="connsiteY9" fmla="*/ 72407 h 141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00" h="1418401">
                  <a:moveTo>
                    <a:pt x="0" y="1"/>
                  </a:moveTo>
                  <a:lnTo>
                    <a:pt x="1418400" y="0"/>
                  </a:lnTo>
                  <a:lnTo>
                    <a:pt x="1418400" y="1418401"/>
                  </a:lnTo>
                  <a:lnTo>
                    <a:pt x="0" y="1418401"/>
                  </a:lnTo>
                  <a:lnTo>
                    <a:pt x="0" y="1"/>
                  </a:lnTo>
                  <a:close/>
                  <a:moveTo>
                    <a:pt x="72409" y="72407"/>
                  </a:moveTo>
                  <a:lnTo>
                    <a:pt x="72409" y="1345993"/>
                  </a:lnTo>
                  <a:lnTo>
                    <a:pt x="1345995" y="1345993"/>
                  </a:lnTo>
                  <a:lnTo>
                    <a:pt x="1345995" y="72407"/>
                  </a:lnTo>
                  <a:lnTo>
                    <a:pt x="72409" y="7240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393C92-0C6D-4BB9-B998-7070534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"/>
            <a:ext cx="8929624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4"/>
          <p:cNvGrpSpPr/>
          <p:nvPr/>
        </p:nvGrpSpPr>
        <p:grpSpPr bwMode="auto">
          <a:xfrm>
            <a:off x="0" y="0"/>
            <a:ext cx="9144000" cy="5143500"/>
            <a:chOff x="0" y="0"/>
            <a:chExt cx="9144001" cy="5143500"/>
          </a:xfrm>
        </p:grpSpPr>
        <p:sp>
          <p:nvSpPr>
            <p:cNvPr id="43" name="矩形 42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blipFill dpi="0" rotWithShape="1">
              <a:blip r:embed="rId2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187700" y="13970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文本框 13"/>
          <p:cNvSpPr txBox="1">
            <a:spLocks noChangeArrowheads="1"/>
          </p:cNvSpPr>
          <p:nvPr/>
        </p:nvSpPr>
        <p:spPr bwMode="auto">
          <a:xfrm>
            <a:off x="3192463" y="1508125"/>
            <a:ext cx="28348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PART1</a:t>
            </a:r>
            <a:endParaRPr lang="zh-CN" altLang="en-US" sz="6600" dirty="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3200400" y="341630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文本框 66"/>
          <p:cNvSpPr txBox="1">
            <a:spLocks noChangeArrowheads="1"/>
          </p:cNvSpPr>
          <p:nvPr/>
        </p:nvSpPr>
        <p:spPr bwMode="auto">
          <a:xfrm>
            <a:off x="3402449" y="2532391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rPr>
              <a:t>软件功能介绍</a:t>
            </a: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组合 7"/>
          <p:cNvGrpSpPr/>
          <p:nvPr/>
        </p:nvGrpSpPr>
        <p:grpSpPr bwMode="auto">
          <a:xfrm>
            <a:off x="985838" y="405755"/>
            <a:ext cx="3323551" cy="853133"/>
            <a:chOff x="2875615" y="433318"/>
            <a:chExt cx="3322868" cy="853255"/>
          </a:xfrm>
        </p:grpSpPr>
        <p:sp>
          <p:nvSpPr>
            <p:cNvPr id="11283" name="文本框 13"/>
            <p:cNvSpPr txBox="1">
              <a:spLocks noChangeArrowheads="1"/>
            </p:cNvSpPr>
            <p:nvPr/>
          </p:nvSpPr>
          <p:spPr bwMode="auto">
            <a:xfrm>
              <a:off x="3824603" y="433318"/>
              <a:ext cx="2373880" cy="4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注册以及登陆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文本框 66"/>
            <p:cNvSpPr txBox="1">
              <a:spLocks noChangeArrowheads="1"/>
            </p:cNvSpPr>
            <p:nvPr/>
          </p:nvSpPr>
          <p:spPr bwMode="auto">
            <a:xfrm>
              <a:off x="2875615" y="880115"/>
              <a:ext cx="3056618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包括登陆界面、注册界面、我的账户</a:t>
              </a: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5356367" y="1286573"/>
              <a:ext cx="28727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714875" y="1360488"/>
            <a:ext cx="2768600" cy="3067050"/>
          </a:xfrm>
          <a:custGeom>
            <a:avLst/>
            <a:gdLst>
              <a:gd name="connsiteX0" fmla="*/ 0 w 1917700"/>
              <a:gd name="connsiteY0" fmla="*/ 0 h 3067050"/>
              <a:gd name="connsiteX1" fmla="*/ 1917700 w 1917700"/>
              <a:gd name="connsiteY1" fmla="*/ 0 h 3067050"/>
              <a:gd name="connsiteX2" fmla="*/ 1917700 w 1917700"/>
              <a:gd name="connsiteY2" fmla="*/ 3067050 h 3067050"/>
              <a:gd name="connsiteX3" fmla="*/ 0 w 1917700"/>
              <a:gd name="connsiteY3" fmla="*/ 3067050 h 3067050"/>
              <a:gd name="connsiteX4" fmla="*/ 0 w 1917700"/>
              <a:gd name="connsiteY4" fmla="*/ 0 h 3067050"/>
              <a:gd name="connsiteX0-1" fmla="*/ 0 w 2768600"/>
              <a:gd name="connsiteY0-2" fmla="*/ 0 h 3067050"/>
              <a:gd name="connsiteX1-3" fmla="*/ 2768600 w 2768600"/>
              <a:gd name="connsiteY1-4" fmla="*/ 0 h 3067050"/>
              <a:gd name="connsiteX2-5" fmla="*/ 1917700 w 2768600"/>
              <a:gd name="connsiteY2-6" fmla="*/ 3067050 h 3067050"/>
              <a:gd name="connsiteX3-7" fmla="*/ 0 w 2768600"/>
              <a:gd name="connsiteY3-8" fmla="*/ 3067050 h 3067050"/>
              <a:gd name="connsiteX4-9" fmla="*/ 0 w 2768600"/>
              <a:gd name="connsiteY4-10" fmla="*/ 0 h 3067050"/>
              <a:gd name="connsiteX0-11" fmla="*/ 774700 w 2768600"/>
              <a:gd name="connsiteY0-12" fmla="*/ 0 h 3067050"/>
              <a:gd name="connsiteX1-13" fmla="*/ 2768600 w 2768600"/>
              <a:gd name="connsiteY1-14" fmla="*/ 0 h 3067050"/>
              <a:gd name="connsiteX2-15" fmla="*/ 1917700 w 2768600"/>
              <a:gd name="connsiteY2-16" fmla="*/ 3067050 h 3067050"/>
              <a:gd name="connsiteX3-17" fmla="*/ 0 w 2768600"/>
              <a:gd name="connsiteY3-18" fmla="*/ 3067050 h 3067050"/>
              <a:gd name="connsiteX4-19" fmla="*/ 774700 w 2768600"/>
              <a:gd name="connsiteY4-20" fmla="*/ 0 h 3067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68600" h="3067050">
                <a:moveTo>
                  <a:pt x="774700" y="0"/>
                </a:moveTo>
                <a:lnTo>
                  <a:pt x="2768600" y="0"/>
                </a:lnTo>
                <a:lnTo>
                  <a:pt x="1917700" y="3067050"/>
                </a:lnTo>
                <a:lnTo>
                  <a:pt x="0" y="3067050"/>
                </a:lnTo>
                <a:lnTo>
                  <a:pt x="774700" y="0"/>
                </a:lnTo>
                <a:close/>
              </a:path>
            </a:pathLst>
          </a:cu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矩形 1"/>
          <p:cNvSpPr/>
          <p:nvPr/>
        </p:nvSpPr>
        <p:spPr>
          <a:xfrm>
            <a:off x="5387975" y="1068388"/>
            <a:ext cx="2768600" cy="3067050"/>
          </a:xfrm>
          <a:custGeom>
            <a:avLst/>
            <a:gdLst>
              <a:gd name="connsiteX0" fmla="*/ 0 w 1917700"/>
              <a:gd name="connsiteY0" fmla="*/ 0 h 3067050"/>
              <a:gd name="connsiteX1" fmla="*/ 1917700 w 1917700"/>
              <a:gd name="connsiteY1" fmla="*/ 0 h 3067050"/>
              <a:gd name="connsiteX2" fmla="*/ 1917700 w 1917700"/>
              <a:gd name="connsiteY2" fmla="*/ 3067050 h 3067050"/>
              <a:gd name="connsiteX3" fmla="*/ 0 w 1917700"/>
              <a:gd name="connsiteY3" fmla="*/ 3067050 h 3067050"/>
              <a:gd name="connsiteX4" fmla="*/ 0 w 1917700"/>
              <a:gd name="connsiteY4" fmla="*/ 0 h 3067050"/>
              <a:gd name="connsiteX0-1" fmla="*/ 0 w 2768600"/>
              <a:gd name="connsiteY0-2" fmla="*/ 0 h 3067050"/>
              <a:gd name="connsiteX1-3" fmla="*/ 2768600 w 2768600"/>
              <a:gd name="connsiteY1-4" fmla="*/ 0 h 3067050"/>
              <a:gd name="connsiteX2-5" fmla="*/ 1917700 w 2768600"/>
              <a:gd name="connsiteY2-6" fmla="*/ 3067050 h 3067050"/>
              <a:gd name="connsiteX3-7" fmla="*/ 0 w 2768600"/>
              <a:gd name="connsiteY3-8" fmla="*/ 3067050 h 3067050"/>
              <a:gd name="connsiteX4-9" fmla="*/ 0 w 2768600"/>
              <a:gd name="connsiteY4-10" fmla="*/ 0 h 3067050"/>
              <a:gd name="connsiteX0-11" fmla="*/ 774700 w 2768600"/>
              <a:gd name="connsiteY0-12" fmla="*/ 0 h 3067050"/>
              <a:gd name="connsiteX1-13" fmla="*/ 2768600 w 2768600"/>
              <a:gd name="connsiteY1-14" fmla="*/ 0 h 3067050"/>
              <a:gd name="connsiteX2-15" fmla="*/ 1917700 w 2768600"/>
              <a:gd name="connsiteY2-16" fmla="*/ 3067050 h 3067050"/>
              <a:gd name="connsiteX3-17" fmla="*/ 0 w 2768600"/>
              <a:gd name="connsiteY3-18" fmla="*/ 3067050 h 3067050"/>
              <a:gd name="connsiteX4-19" fmla="*/ 774700 w 2768600"/>
              <a:gd name="connsiteY4-20" fmla="*/ 0 h 3067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68600" h="3067050">
                <a:moveTo>
                  <a:pt x="774700" y="0"/>
                </a:moveTo>
                <a:lnTo>
                  <a:pt x="2768600" y="0"/>
                </a:lnTo>
                <a:lnTo>
                  <a:pt x="1917700" y="3067050"/>
                </a:lnTo>
                <a:lnTo>
                  <a:pt x="0" y="3067050"/>
                </a:lnTo>
                <a:lnTo>
                  <a:pt x="774700" y="0"/>
                </a:lnTo>
                <a:close/>
              </a:path>
            </a:pathLst>
          </a:custGeom>
          <a:blipFill>
            <a:blip r:embed="rId4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1"/>
          <p:cNvSpPr/>
          <p:nvPr/>
        </p:nvSpPr>
        <p:spPr>
          <a:xfrm>
            <a:off x="6111875" y="636588"/>
            <a:ext cx="2768600" cy="3067050"/>
          </a:xfrm>
          <a:custGeom>
            <a:avLst/>
            <a:gdLst>
              <a:gd name="connsiteX0" fmla="*/ 0 w 1917700"/>
              <a:gd name="connsiteY0" fmla="*/ 0 h 3067050"/>
              <a:gd name="connsiteX1" fmla="*/ 1917700 w 1917700"/>
              <a:gd name="connsiteY1" fmla="*/ 0 h 3067050"/>
              <a:gd name="connsiteX2" fmla="*/ 1917700 w 1917700"/>
              <a:gd name="connsiteY2" fmla="*/ 3067050 h 3067050"/>
              <a:gd name="connsiteX3" fmla="*/ 0 w 1917700"/>
              <a:gd name="connsiteY3" fmla="*/ 3067050 h 3067050"/>
              <a:gd name="connsiteX4" fmla="*/ 0 w 1917700"/>
              <a:gd name="connsiteY4" fmla="*/ 0 h 3067050"/>
              <a:gd name="connsiteX0-1" fmla="*/ 0 w 2768600"/>
              <a:gd name="connsiteY0-2" fmla="*/ 0 h 3067050"/>
              <a:gd name="connsiteX1-3" fmla="*/ 2768600 w 2768600"/>
              <a:gd name="connsiteY1-4" fmla="*/ 0 h 3067050"/>
              <a:gd name="connsiteX2-5" fmla="*/ 1917700 w 2768600"/>
              <a:gd name="connsiteY2-6" fmla="*/ 3067050 h 3067050"/>
              <a:gd name="connsiteX3-7" fmla="*/ 0 w 2768600"/>
              <a:gd name="connsiteY3-8" fmla="*/ 3067050 h 3067050"/>
              <a:gd name="connsiteX4-9" fmla="*/ 0 w 2768600"/>
              <a:gd name="connsiteY4-10" fmla="*/ 0 h 3067050"/>
              <a:gd name="connsiteX0-11" fmla="*/ 774700 w 2768600"/>
              <a:gd name="connsiteY0-12" fmla="*/ 0 h 3067050"/>
              <a:gd name="connsiteX1-13" fmla="*/ 2768600 w 2768600"/>
              <a:gd name="connsiteY1-14" fmla="*/ 0 h 3067050"/>
              <a:gd name="connsiteX2-15" fmla="*/ 1917700 w 2768600"/>
              <a:gd name="connsiteY2-16" fmla="*/ 3067050 h 3067050"/>
              <a:gd name="connsiteX3-17" fmla="*/ 0 w 2768600"/>
              <a:gd name="connsiteY3-18" fmla="*/ 3067050 h 3067050"/>
              <a:gd name="connsiteX4-19" fmla="*/ 774700 w 2768600"/>
              <a:gd name="connsiteY4-20" fmla="*/ 0 h 3067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68600" h="3067050">
                <a:moveTo>
                  <a:pt x="774700" y="0"/>
                </a:moveTo>
                <a:lnTo>
                  <a:pt x="2768600" y="0"/>
                </a:lnTo>
                <a:lnTo>
                  <a:pt x="1917700" y="3067050"/>
                </a:lnTo>
                <a:lnTo>
                  <a:pt x="0" y="3067050"/>
                </a:lnTo>
                <a:lnTo>
                  <a:pt x="774700" y="0"/>
                </a:lnTo>
                <a:close/>
              </a:path>
            </a:pathLst>
          </a:custGeom>
          <a:blipFill>
            <a:blip r:embed="rId5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2" name="组合 7"/>
          <p:cNvGrpSpPr/>
          <p:nvPr/>
        </p:nvGrpSpPr>
        <p:grpSpPr bwMode="auto">
          <a:xfrm>
            <a:off x="985838" y="1846924"/>
            <a:ext cx="3323552" cy="1049948"/>
            <a:chOff x="2875615" y="394930"/>
            <a:chExt cx="3321882" cy="1050099"/>
          </a:xfrm>
        </p:grpSpPr>
        <p:sp>
          <p:nvSpPr>
            <p:cNvPr id="34" name="文本框 13"/>
            <p:cNvSpPr txBox="1">
              <a:spLocks noChangeArrowheads="1"/>
            </p:cNvSpPr>
            <p:nvPr/>
          </p:nvSpPr>
          <p:spPr bwMode="auto">
            <a:xfrm>
              <a:off x="3516700" y="394930"/>
              <a:ext cx="2680797" cy="4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查询车次并购票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875615" y="880115"/>
              <a:ext cx="3055711" cy="52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包括查询、显示查询结果、确认购票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  <a:p>
              <a:pPr algn="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以及购票成功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355632" y="1445029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7"/>
          <p:cNvGrpSpPr/>
          <p:nvPr/>
        </p:nvGrpSpPr>
        <p:grpSpPr bwMode="auto">
          <a:xfrm>
            <a:off x="1319468" y="3306117"/>
            <a:ext cx="2989921" cy="924571"/>
            <a:chOff x="3209076" y="361869"/>
            <a:chExt cx="2988412" cy="924704"/>
          </a:xfrm>
        </p:grpSpPr>
        <p:sp>
          <p:nvSpPr>
            <p:cNvPr id="49" name="文本框 13"/>
            <p:cNvSpPr txBox="1">
              <a:spLocks noChangeArrowheads="1"/>
            </p:cNvSpPr>
            <p:nvPr/>
          </p:nvSpPr>
          <p:spPr bwMode="auto">
            <a:xfrm>
              <a:off x="3209076" y="361869"/>
              <a:ext cx="2988412" cy="4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我的订单以及退票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文本框 66"/>
            <p:cNvSpPr txBox="1">
              <a:spLocks noChangeArrowheads="1"/>
            </p:cNvSpPr>
            <p:nvPr/>
          </p:nvSpPr>
          <p:spPr bwMode="auto">
            <a:xfrm>
              <a:off x="3601609" y="856699"/>
              <a:ext cx="2337922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包括查询我的订单以及退票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355629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4051300" y="990600"/>
            <a:ext cx="3124200" cy="3022600"/>
            <a:chOff x="4051300" y="990600"/>
            <a:chExt cx="3124200" cy="3022600"/>
          </a:xfrm>
        </p:grpSpPr>
        <p:sp>
          <p:nvSpPr>
            <p:cNvPr id="3" name="任意多边形 2"/>
            <p:cNvSpPr/>
            <p:nvPr/>
          </p:nvSpPr>
          <p:spPr>
            <a:xfrm>
              <a:off x="4051300" y="990600"/>
              <a:ext cx="3124200" cy="0"/>
            </a:xfrm>
            <a:custGeom>
              <a:avLst/>
              <a:gdLst>
                <a:gd name="connsiteX0" fmla="*/ 0 w 3124200"/>
                <a:gd name="connsiteY0" fmla="*/ 0 h 0"/>
                <a:gd name="connsiteX1" fmla="*/ 3124200 w 3124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4200">
                  <a:moveTo>
                    <a:pt x="0" y="0"/>
                  </a:moveTo>
                  <a:lnTo>
                    <a:pt x="312420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051300" y="2425700"/>
              <a:ext cx="2019300" cy="46038"/>
            </a:xfrm>
            <a:custGeom>
              <a:avLst/>
              <a:gdLst>
                <a:gd name="connsiteX0" fmla="*/ 0 w 3124200"/>
                <a:gd name="connsiteY0" fmla="*/ 0 h 0"/>
                <a:gd name="connsiteX1" fmla="*/ 3124200 w 3124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4200">
                  <a:moveTo>
                    <a:pt x="0" y="0"/>
                  </a:moveTo>
                  <a:lnTo>
                    <a:pt x="312420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051300" y="3924300"/>
              <a:ext cx="1003300" cy="88900"/>
            </a:xfrm>
            <a:custGeom>
              <a:avLst/>
              <a:gdLst>
                <a:gd name="connsiteX0" fmla="*/ 0 w 3124200"/>
                <a:gd name="connsiteY0" fmla="*/ 0 h 0"/>
                <a:gd name="connsiteX1" fmla="*/ 3124200 w 3124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4200">
                  <a:moveTo>
                    <a:pt x="0" y="0"/>
                  </a:moveTo>
                  <a:lnTo>
                    <a:pt x="312420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4347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40207B6-FF05-416B-BEA6-DF7344BB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564"/>
            <a:ext cx="4676776" cy="2799456"/>
          </a:xfrm>
          <a:prstGeom prst="rect">
            <a:avLst/>
          </a:prstGeom>
        </p:spPr>
      </p:pic>
      <p:grpSp>
        <p:nvGrpSpPr>
          <p:cNvPr id="20" name="组合 7"/>
          <p:cNvGrpSpPr/>
          <p:nvPr/>
        </p:nvGrpSpPr>
        <p:grpSpPr bwMode="auto">
          <a:xfrm>
            <a:off x="982981" y="606425"/>
            <a:ext cx="3589020" cy="1358847"/>
            <a:chOff x="2771179" y="364103"/>
            <a:chExt cx="3588294" cy="1359042"/>
          </a:xfrm>
        </p:grpSpPr>
        <p:sp>
          <p:nvSpPr>
            <p:cNvPr id="22539" name="文本框 13"/>
            <p:cNvSpPr txBox="1">
              <a:spLocks noChangeArrowheads="1"/>
            </p:cNvSpPr>
            <p:nvPr/>
          </p:nvSpPr>
          <p:spPr bwMode="auto">
            <a:xfrm>
              <a:off x="4471873" y="364103"/>
              <a:ext cx="1825765" cy="58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用户注册</a:t>
              </a:r>
            </a:p>
          </p:txBody>
        </p:sp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771179" y="892028"/>
              <a:ext cx="3588294" cy="83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在点击注册按钮后，用户可以进行注册，注册的信息包括姓名、昵称、身份证号码、联系方式、优惠类型以及优惠卡号（身份证号码不允许重复），这些信息将被录入数据库中，用于购买车票退票等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4046538" y="2857500"/>
            <a:ext cx="4830762" cy="1962150"/>
            <a:chOff x="4046335" y="2857499"/>
            <a:chExt cx="4830965" cy="1962150"/>
          </a:xfrm>
        </p:grpSpPr>
        <p:grpSp>
          <p:nvGrpSpPr>
            <p:cNvPr id="22534" name="组合 6"/>
            <p:cNvGrpSpPr/>
            <p:nvPr/>
          </p:nvGrpSpPr>
          <p:grpSpPr bwMode="auto">
            <a:xfrm>
              <a:off x="5125880" y="3275012"/>
              <a:ext cx="3303726" cy="853777"/>
              <a:chOff x="5125880" y="3227387"/>
              <a:chExt cx="3303726" cy="853777"/>
            </a:xfrm>
          </p:grpSpPr>
          <p:sp>
            <p:nvSpPr>
              <p:cNvPr id="46" name="文本框 66"/>
              <p:cNvSpPr txBox="1">
                <a:spLocks noChangeArrowheads="1"/>
              </p:cNvSpPr>
              <p:nvPr/>
            </p:nvSpPr>
            <p:spPr bwMode="auto">
              <a:xfrm>
                <a:off x="5175094" y="3619499"/>
                <a:ext cx="32545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在用户用注册后的账户密码登陆后，可以在我的账户界面</a:t>
                </a:r>
                <a:r>
                  <a:rPr lang="zh-CN" altLang="en-US" sz="1200" dirty="0">
                    <a:solidFill>
                      <a:srgbClr val="A4A4A3"/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查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看自己的信息</a:t>
                </a:r>
              </a:p>
            </p:txBody>
          </p:sp>
          <p:sp>
            <p:nvSpPr>
              <p:cNvPr id="47" name="文本框 66"/>
              <p:cNvSpPr txBox="1">
                <a:spLocks noChangeArrowheads="1"/>
              </p:cNvSpPr>
              <p:nvPr/>
            </p:nvSpPr>
            <p:spPr bwMode="auto">
              <a:xfrm>
                <a:off x="5125880" y="3227387"/>
                <a:ext cx="203141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eaLnBrk="1" hangingPunct="1">
                  <a:defRPr sz="4400">
                    <a:latin typeface="Simply City Light" panose="020B0303020202080204" pitchFamily="34" charset="0"/>
                    <a:ea typeface="SimSun-ExtB" panose="02010609060101010101" pitchFamily="49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>
                  <a:defRPr/>
                </a:pP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</a:rPr>
                  <a:t>登陆以及我的账户</a:t>
                </a:r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>
              <a:off x="4046335" y="2857499"/>
              <a:ext cx="4830965" cy="1962150"/>
            </a:xfrm>
            <a:custGeom>
              <a:avLst/>
              <a:gdLst>
                <a:gd name="connsiteX0" fmla="*/ 0 w 4830965"/>
                <a:gd name="connsiteY0" fmla="*/ 0 h 1962150"/>
                <a:gd name="connsiteX1" fmla="*/ 4830965 w 4830965"/>
                <a:gd name="connsiteY1" fmla="*/ 0 h 1962150"/>
                <a:gd name="connsiteX2" fmla="*/ 4830965 w 4830965"/>
                <a:gd name="connsiteY2" fmla="*/ 1962150 h 1962150"/>
                <a:gd name="connsiteX3" fmla="*/ 0 w 4830965"/>
                <a:gd name="connsiteY3" fmla="*/ 1962150 h 1962150"/>
                <a:gd name="connsiteX4" fmla="*/ 0 w 4830965"/>
                <a:gd name="connsiteY4" fmla="*/ 0 h 1962150"/>
                <a:gd name="connsiteX5" fmla="*/ 95250 w 4830965"/>
                <a:gd name="connsiteY5" fmla="*/ 95250 h 1962150"/>
                <a:gd name="connsiteX6" fmla="*/ 95250 w 4830965"/>
                <a:gd name="connsiteY6" fmla="*/ 1876425 h 1962150"/>
                <a:gd name="connsiteX7" fmla="*/ 4726190 w 4830965"/>
                <a:gd name="connsiteY7" fmla="*/ 1876425 h 1962150"/>
                <a:gd name="connsiteX8" fmla="*/ 4726190 w 4830965"/>
                <a:gd name="connsiteY8" fmla="*/ 95250 h 1962150"/>
                <a:gd name="connsiteX9" fmla="*/ 95250 w 4830965"/>
                <a:gd name="connsiteY9" fmla="*/ 9525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0965" h="1962150">
                  <a:moveTo>
                    <a:pt x="0" y="0"/>
                  </a:moveTo>
                  <a:lnTo>
                    <a:pt x="4830965" y="0"/>
                  </a:lnTo>
                  <a:lnTo>
                    <a:pt x="4830965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  <a:moveTo>
                    <a:pt x="95250" y="95250"/>
                  </a:moveTo>
                  <a:lnTo>
                    <a:pt x="95250" y="1876425"/>
                  </a:lnTo>
                  <a:lnTo>
                    <a:pt x="4726190" y="1876425"/>
                  </a:lnTo>
                  <a:lnTo>
                    <a:pt x="472619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2321D14-85E9-4A00-996F-FB7BFB08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94" y="0"/>
            <a:ext cx="4460706" cy="2596609"/>
          </a:xfrm>
          <a:prstGeom prst="rect">
            <a:avLst/>
          </a:pr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242D521-CEBF-485A-A2BD-BB6B046D8E1A}"/>
              </a:ext>
            </a:extLst>
          </p:cNvPr>
          <p:cNvSpPr/>
          <p:nvPr/>
        </p:nvSpPr>
        <p:spPr>
          <a:xfrm rot="5400000">
            <a:off x="4683294" y="1298304"/>
            <a:ext cx="246846" cy="24093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D70F36BC-826A-41C9-A6F4-E5A6A01CC0AC}"/>
              </a:ext>
            </a:extLst>
          </p:cNvPr>
          <p:cNvSpPr/>
          <p:nvPr/>
        </p:nvSpPr>
        <p:spPr>
          <a:xfrm rot="16200000">
            <a:off x="4486491" y="3777246"/>
            <a:ext cx="246846" cy="24093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32"/>
          <p:cNvGrpSpPr/>
          <p:nvPr/>
        </p:nvGrpSpPr>
        <p:grpSpPr bwMode="auto">
          <a:xfrm>
            <a:off x="140029" y="522156"/>
            <a:ext cx="4338923" cy="731091"/>
            <a:chOff x="3707051" y="583375"/>
            <a:chExt cx="4339103" cy="730225"/>
          </a:xfrm>
        </p:grpSpPr>
        <p:sp>
          <p:nvSpPr>
            <p:cNvPr id="2" name="文本框 66"/>
            <p:cNvSpPr txBox="1">
              <a:spLocks noChangeArrowheads="1"/>
            </p:cNvSpPr>
            <p:nvPr/>
          </p:nvSpPr>
          <p:spPr bwMode="auto">
            <a:xfrm>
              <a:off x="6051993" y="583375"/>
              <a:ext cx="1994161" cy="523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主界面</a:t>
              </a:r>
            </a:p>
          </p:txBody>
        </p:sp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3707051" y="1105884"/>
              <a:ext cx="3673628" cy="207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ts val="900"/>
                </a:lnSpc>
                <a:defRPr/>
              </a:pPr>
              <a:r>
                <a:rPr lang="zh-CN" altLang="en-US" sz="800" spc="60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通过主界面进入其它界面</a:t>
              </a:r>
              <a:r>
                <a:rPr lang="en-US" altLang="zh-CN" sz="800" spc="60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800" spc="6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147411" y="4134655"/>
            <a:ext cx="18004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</a:rPr>
              <a:t>不包括用户的密码以及优惠卡号</a:t>
            </a: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5151438" y="1660525"/>
            <a:ext cx="471487" cy="473075"/>
            <a:chOff x="5151120" y="1661160"/>
            <a:chExt cx="472440" cy="472440"/>
          </a:xfrm>
        </p:grpSpPr>
        <p:sp>
          <p:nvSpPr>
            <p:cNvPr id="25" name="椭圆 24"/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858" name="矩形 27"/>
            <p:cNvSpPr>
              <a:spLocks noChangeArrowheads="1"/>
            </p:cNvSpPr>
            <p:nvPr/>
          </p:nvSpPr>
          <p:spPr bwMode="auto">
            <a:xfrm>
              <a:off x="5199584" y="1745731"/>
              <a:ext cx="3834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latin typeface="Helvetica" panose="020B0604020202020204" pitchFamily="34" charset="0"/>
                </a:rPr>
                <a:t>02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84A12E8-A7E8-4C15-9552-D0565CD1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53" y="1269808"/>
            <a:ext cx="3187940" cy="2758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E1B6F9-542F-4736-8ECE-829A16C9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2" y="1264496"/>
            <a:ext cx="3004547" cy="2763638"/>
          </a:xfrm>
          <a:prstGeom prst="rect">
            <a:avLst/>
          </a:prstGeom>
        </p:spPr>
      </p:pic>
      <p:grpSp>
        <p:nvGrpSpPr>
          <p:cNvPr id="12" name="组合 32">
            <a:extLst>
              <a:ext uri="{FF2B5EF4-FFF2-40B4-BE49-F238E27FC236}">
                <a16:creationId xmlns:a16="http://schemas.microsoft.com/office/drawing/2014/main" id="{5F6F7E4B-9C12-4654-BAFD-BD0B69D743D2}"/>
              </a:ext>
            </a:extLst>
          </p:cNvPr>
          <p:cNvGrpSpPr/>
          <p:nvPr/>
        </p:nvGrpSpPr>
        <p:grpSpPr bwMode="auto">
          <a:xfrm>
            <a:off x="4289756" y="522157"/>
            <a:ext cx="4906962" cy="758209"/>
            <a:chOff x="4137238" y="370254"/>
            <a:chExt cx="4907166" cy="757311"/>
          </a:xfrm>
        </p:grpSpPr>
        <p:sp>
          <p:nvSpPr>
            <p:cNvPr id="13" name="文本框 66">
              <a:extLst>
                <a:ext uri="{FF2B5EF4-FFF2-40B4-BE49-F238E27FC236}">
                  <a16:creationId xmlns:a16="http://schemas.microsoft.com/office/drawing/2014/main" id="{51B7EDDC-B714-4B5B-9AB1-488EC25D0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7238" y="370254"/>
              <a:ext cx="4907166" cy="523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个人信息页面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2666DCF-812D-4E5B-B9A5-773A4DC47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473" y="919849"/>
              <a:ext cx="3673628" cy="207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r>
                <a:rPr lang="zh-CN" altLang="en-US" sz="800" spc="60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显示用户的部分个人信息</a:t>
              </a:r>
              <a:r>
                <a:rPr lang="en-US" altLang="zh-CN" sz="800" spc="60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800" spc="6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 bwMode="auto">
          <a:xfrm>
            <a:off x="3765550" y="1165225"/>
            <a:ext cx="550863" cy="55245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20" name="组合 7"/>
          <p:cNvGrpSpPr/>
          <p:nvPr/>
        </p:nvGrpSpPr>
        <p:grpSpPr bwMode="auto">
          <a:xfrm>
            <a:off x="688145" y="1995021"/>
            <a:ext cx="3422724" cy="1039158"/>
            <a:chOff x="2875615" y="364103"/>
            <a:chExt cx="3422023" cy="1039307"/>
          </a:xfrm>
        </p:grpSpPr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875615" y="880115"/>
              <a:ext cx="3056621" cy="52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在输入框中输入出发地、目的地和出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  <a:p>
              <a:pPr algn="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</a:rPr>
                <a:t>发日期查询当日所有车次</a:t>
              </a:r>
            </a:p>
          </p:txBody>
        </p:sp>
        <p:sp>
          <p:nvSpPr>
            <p:cNvPr id="30742" name="文本框 13"/>
            <p:cNvSpPr txBox="1">
              <a:spLocks noChangeArrowheads="1"/>
            </p:cNvSpPr>
            <p:nvPr/>
          </p:nvSpPr>
          <p:spPr bwMode="auto">
            <a:xfrm>
              <a:off x="4471873" y="364103"/>
              <a:ext cx="1825765" cy="58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查询界面</a:t>
              </a: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0740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07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8188" y="923925"/>
            <a:ext cx="4595553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030663" y="0"/>
            <a:ext cx="0" cy="5143500"/>
          </a:xfrm>
          <a:prstGeom prst="line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7" name="组合 46"/>
          <p:cNvGrpSpPr/>
          <p:nvPr/>
        </p:nvGrpSpPr>
        <p:grpSpPr bwMode="auto">
          <a:xfrm>
            <a:off x="3765550" y="3311525"/>
            <a:ext cx="550863" cy="55245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EAB87AF-1E4C-43AA-B410-293E3625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1104900"/>
            <a:ext cx="3950445" cy="2612880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C60254-3A2A-422C-8616-0BF5A9E49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58" y="0"/>
            <a:ext cx="6254376" cy="513088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 bwMode="auto">
          <a:xfrm>
            <a:off x="1068389" y="612774"/>
            <a:ext cx="2865437" cy="3606800"/>
            <a:chOff x="1054101" y="584198"/>
            <a:chExt cx="2864758" cy="3606801"/>
          </a:xfrm>
        </p:grpSpPr>
        <p:sp>
          <p:nvSpPr>
            <p:cNvPr id="44" name="任意多边形 43"/>
            <p:cNvSpPr/>
            <p:nvPr/>
          </p:nvSpPr>
          <p:spPr>
            <a:xfrm rot="16200000">
              <a:off x="683079" y="955220"/>
              <a:ext cx="3606801" cy="2864758"/>
            </a:xfrm>
            <a:custGeom>
              <a:avLst/>
              <a:gdLst>
                <a:gd name="connsiteX0" fmla="*/ 3606801 w 3606801"/>
                <a:gd name="connsiteY0" fmla="*/ 0 h 2864758"/>
                <a:gd name="connsiteX1" fmla="*/ 3606801 w 3606801"/>
                <a:gd name="connsiteY1" fmla="*/ 2864758 h 2864758"/>
                <a:gd name="connsiteX2" fmla="*/ 3298624 w 3606801"/>
                <a:gd name="connsiteY2" fmla="*/ 2864758 h 2864758"/>
                <a:gd name="connsiteX3" fmla="*/ 3183189 w 3606801"/>
                <a:gd name="connsiteY3" fmla="*/ 2665731 h 2864758"/>
                <a:gd name="connsiteX4" fmla="*/ 3067753 w 3606801"/>
                <a:gd name="connsiteY4" fmla="*/ 2864758 h 2864758"/>
                <a:gd name="connsiteX5" fmla="*/ 0 w 3606801"/>
                <a:gd name="connsiteY5" fmla="*/ 2864757 h 2864758"/>
                <a:gd name="connsiteX6" fmla="*/ 1 w 3606801"/>
                <a:gd name="connsiteY6" fmla="*/ 0 h 2864758"/>
                <a:gd name="connsiteX7" fmla="*/ 3606801 w 3606801"/>
                <a:gd name="connsiteY7" fmla="*/ 0 h 286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6801" h="2864758">
                  <a:moveTo>
                    <a:pt x="3606801" y="0"/>
                  </a:moveTo>
                  <a:lnTo>
                    <a:pt x="3606801" y="2864758"/>
                  </a:lnTo>
                  <a:lnTo>
                    <a:pt x="3298624" y="2864758"/>
                  </a:lnTo>
                  <a:lnTo>
                    <a:pt x="3183189" y="2665731"/>
                  </a:lnTo>
                  <a:lnTo>
                    <a:pt x="3067753" y="2864758"/>
                  </a:lnTo>
                  <a:lnTo>
                    <a:pt x="0" y="2864757"/>
                  </a:lnTo>
                  <a:lnTo>
                    <a:pt x="1" y="0"/>
                  </a:lnTo>
                  <a:lnTo>
                    <a:pt x="360680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9466" name="组合 7"/>
            <p:cNvGrpSpPr/>
            <p:nvPr/>
          </p:nvGrpSpPr>
          <p:grpSpPr bwMode="auto">
            <a:xfrm>
              <a:off x="1306452" y="1158397"/>
              <a:ext cx="2264827" cy="1993007"/>
              <a:chOff x="1708552" y="376804"/>
              <a:chExt cx="2263738" cy="1993294"/>
            </a:xfrm>
          </p:grpSpPr>
          <p:sp>
            <p:nvSpPr>
              <p:cNvPr id="39" name="文本框 66"/>
              <p:cNvSpPr txBox="1">
                <a:spLocks noChangeArrowheads="1"/>
              </p:cNvSpPr>
              <p:nvPr/>
            </p:nvSpPr>
            <p:spPr bwMode="auto">
              <a:xfrm>
                <a:off x="1708552" y="1723674"/>
                <a:ext cx="2263738" cy="64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在数据库中查找所有符合条件的车次并且动态生成记录和按钮</a:t>
                </a:r>
              </a:p>
            </p:txBody>
          </p:sp>
          <p:sp>
            <p:nvSpPr>
              <p:cNvPr id="19468" name="文本框 13"/>
              <p:cNvSpPr txBox="1">
                <a:spLocks noChangeArrowheads="1"/>
              </p:cNvSpPr>
              <p:nvPr/>
            </p:nvSpPr>
            <p:spPr bwMode="auto">
              <a:xfrm>
                <a:off x="1719860" y="376804"/>
                <a:ext cx="1824830" cy="584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>
                    <a:solidFill>
                      <a:schemeClr val="bg1"/>
                    </a:solidFill>
                    <a:latin typeface="Helvetica-Roman-SemiB" pitchFamily="2" charset="0"/>
                    <a:ea typeface="SimSun-ExtB" panose="02010609060101010101" pitchFamily="49" charset="-122"/>
                    <a:cs typeface="Arial" panose="020B0604020202020204" pitchFamily="34" charset="0"/>
                  </a:rPr>
                  <a:t>查询结果</a:t>
                </a:r>
              </a:p>
            </p:txBody>
          </p:sp>
          <p:sp>
            <p:nvSpPr>
              <p:cNvPr id="41" name="文本框 66"/>
              <p:cNvSpPr txBox="1">
                <a:spLocks noChangeArrowheads="1"/>
              </p:cNvSpPr>
              <p:nvPr/>
            </p:nvSpPr>
            <p:spPr bwMode="auto">
              <a:xfrm>
                <a:off x="1711725" y="880591"/>
                <a:ext cx="1876089" cy="277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eaLnBrk="1" hangingPunct="1">
                  <a:defRPr sz="4400">
                    <a:latin typeface="Simply City Light" panose="020B0303020202080204" pitchFamily="34" charset="0"/>
                    <a:ea typeface="SimSun-ExtB" panose="02010609060101010101" pitchFamily="49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Helvetica" panose="020B0604020202020204" pitchFamily="34" charset="0"/>
                  </a:rPr>
                  <a:t>显示所有符合条件的车次</a:t>
                </a: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14839" y="1379138"/>
                <a:ext cx="287131" cy="0"/>
              </a:xfrm>
              <a:custGeom>
                <a:avLst/>
                <a:gdLst>
                  <a:gd name="connsiteX0" fmla="*/ 0 w 504825"/>
                  <a:gd name="connsiteY0" fmla="*/ 0 h 0"/>
                  <a:gd name="connsiteX1" fmla="*/ 504825 w 5048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0" y="0"/>
                    </a:moveTo>
                    <a:lnTo>
                      <a:pt x="504825" y="0"/>
                    </a:lnTo>
                  </a:path>
                </a:pathLst>
              </a:cu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文本框 13"/>
          <p:cNvSpPr txBox="1">
            <a:spLocks noChangeArrowheads="1"/>
          </p:cNvSpPr>
          <p:nvPr/>
        </p:nvSpPr>
        <p:spPr bwMode="auto">
          <a:xfrm>
            <a:off x="3146425" y="1158875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查</a:t>
            </a:r>
            <a:r>
              <a:rPr lang="zh-CN" altLang="en-US" sz="72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询车次</a:t>
            </a:r>
          </a:p>
        </p:txBody>
      </p:sp>
      <p:sp>
        <p:nvSpPr>
          <p:cNvPr id="48" name="文本框 13"/>
          <p:cNvSpPr txBox="1">
            <a:spLocks noChangeArrowheads="1"/>
          </p:cNvSpPr>
          <p:nvPr/>
        </p:nvSpPr>
        <p:spPr bwMode="auto">
          <a:xfrm>
            <a:off x="5451475" y="2189163"/>
            <a:ext cx="29546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及购</a:t>
            </a:r>
            <a:r>
              <a:rPr lang="zh-CN" altLang="en-US" sz="7200" dirty="0">
                <a:latin typeface="★日文毛笔" panose="02000609000000000000" pitchFamily="49" charset="-128"/>
                <a:ea typeface="★日文毛笔" panose="02000609000000000000" pitchFamily="49" charset="-128"/>
              </a:rPr>
              <a:t>票</a:t>
            </a: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17" name="等腰三角形 16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9464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theme/theme1.xml><?xml version="1.0" encoding="utf-8"?>
<a:theme xmlns:a="http://schemas.openxmlformats.org/drawingml/2006/main" name="Office 主题">
  <a:themeElements>
    <a:clrScheme name="08">
      <a:dk1>
        <a:sysClr val="windowText" lastClr="000000"/>
      </a:dk1>
      <a:lt1>
        <a:sysClr val="window" lastClr="FFFFFF"/>
      </a:lt1>
      <a:dk2>
        <a:srgbClr val="43C7CB"/>
      </a:dk2>
      <a:lt2>
        <a:srgbClr val="2A62AE"/>
      </a:lt2>
      <a:accent1>
        <a:srgbClr val="4C86D4"/>
      </a:accent1>
      <a:accent2>
        <a:srgbClr val="FEED45"/>
      </a:accent2>
      <a:accent3>
        <a:srgbClr val="0FB249"/>
      </a:accent3>
      <a:accent4>
        <a:srgbClr val="92D14F"/>
      </a:accent4>
      <a:accent5>
        <a:srgbClr val="89C54B"/>
      </a:accent5>
      <a:accent6>
        <a:srgbClr val="81B7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644</Words>
  <Application>Microsoft Office PowerPoint</Application>
  <PresentationFormat>全屏显示(16:9)</PresentationFormat>
  <Paragraphs>138</Paragraphs>
  <Slides>17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★日文毛笔</vt:lpstr>
      <vt:lpstr>Helvetica-Roman-SemiB</vt:lpstr>
      <vt:lpstr>SimSun-ExtB</vt:lpstr>
      <vt:lpstr>胡敬礼毛笔行书简</vt:lpstr>
      <vt:lpstr>宋体</vt:lpstr>
      <vt:lpstr>微软雅黑</vt:lpstr>
      <vt:lpstr>叶根友行书繁</vt:lpstr>
      <vt:lpstr>禹卫书法行书简体
</vt:lpstr>
      <vt:lpstr>Arial</vt:lpstr>
      <vt:lpstr>Calibri</vt:lpstr>
      <vt:lpstr>Calibri Light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肖 雨卉</cp:lastModifiedBy>
  <cp:revision>7845</cp:revision>
  <dcterms:created xsi:type="dcterms:W3CDTF">2015-10-08T14:18:00Z</dcterms:created>
  <dcterms:modified xsi:type="dcterms:W3CDTF">2018-06-15T08:34:59Z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